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2"/>
  </p:notesMasterIdLst>
  <p:handoutMasterIdLst>
    <p:handoutMasterId r:id="rId33"/>
  </p:handoutMasterIdLst>
  <p:sldIdLst>
    <p:sldId id="304" r:id="rId2"/>
    <p:sldId id="322" r:id="rId3"/>
    <p:sldId id="323" r:id="rId4"/>
    <p:sldId id="310" r:id="rId5"/>
    <p:sldId id="306" r:id="rId6"/>
    <p:sldId id="324" r:id="rId7"/>
    <p:sldId id="331" r:id="rId8"/>
    <p:sldId id="325" r:id="rId9"/>
    <p:sldId id="312" r:id="rId10"/>
    <p:sldId id="321" r:id="rId11"/>
    <p:sldId id="317" r:id="rId12"/>
    <p:sldId id="319" r:id="rId13"/>
    <p:sldId id="318" r:id="rId14"/>
    <p:sldId id="316" r:id="rId15"/>
    <p:sldId id="315" r:id="rId16"/>
    <p:sldId id="314" r:id="rId17"/>
    <p:sldId id="327" r:id="rId18"/>
    <p:sldId id="328" r:id="rId19"/>
    <p:sldId id="330" r:id="rId20"/>
    <p:sldId id="308" r:id="rId21"/>
    <p:sldId id="326" r:id="rId22"/>
    <p:sldId id="338" r:id="rId23"/>
    <p:sldId id="339" r:id="rId24"/>
    <p:sldId id="337" r:id="rId25"/>
    <p:sldId id="340" r:id="rId26"/>
    <p:sldId id="332" r:id="rId27"/>
    <p:sldId id="336" r:id="rId28"/>
    <p:sldId id="335" r:id="rId29"/>
    <p:sldId id="334" r:id="rId30"/>
    <p:sldId id="333" r:id="rId31"/>
  </p:sldIdLst>
  <p:sldSz cx="7620000" cy="5715000"/>
  <p:notesSz cx="6858000" cy="9144000"/>
  <p:defaultTextStyle>
    <a:defPPr>
      <a:defRPr lang="en-US"/>
    </a:defPPr>
    <a:lvl1pPr marL="0" algn="l" defTabSz="713196" rtl="0" eaLnBrk="1" latinLnBrk="0" hangingPunct="1">
      <a:defRPr sz="1404" kern="1200">
        <a:solidFill>
          <a:schemeClr val="tx1"/>
        </a:solidFill>
        <a:latin typeface="+mn-lt"/>
        <a:ea typeface="+mn-ea"/>
        <a:cs typeface="+mn-cs"/>
      </a:defRPr>
    </a:lvl1pPr>
    <a:lvl2pPr marL="356598" algn="l" defTabSz="713196" rtl="0" eaLnBrk="1" latinLnBrk="0" hangingPunct="1">
      <a:defRPr sz="1404" kern="1200">
        <a:solidFill>
          <a:schemeClr val="tx1"/>
        </a:solidFill>
        <a:latin typeface="+mn-lt"/>
        <a:ea typeface="+mn-ea"/>
        <a:cs typeface="+mn-cs"/>
      </a:defRPr>
    </a:lvl2pPr>
    <a:lvl3pPr marL="713196" algn="l" defTabSz="713196" rtl="0" eaLnBrk="1" latinLnBrk="0" hangingPunct="1">
      <a:defRPr sz="1404" kern="1200">
        <a:solidFill>
          <a:schemeClr val="tx1"/>
        </a:solidFill>
        <a:latin typeface="+mn-lt"/>
        <a:ea typeface="+mn-ea"/>
        <a:cs typeface="+mn-cs"/>
      </a:defRPr>
    </a:lvl3pPr>
    <a:lvl4pPr marL="1069795" algn="l" defTabSz="713196" rtl="0" eaLnBrk="1" latinLnBrk="0" hangingPunct="1">
      <a:defRPr sz="1404" kern="1200">
        <a:solidFill>
          <a:schemeClr val="tx1"/>
        </a:solidFill>
        <a:latin typeface="+mn-lt"/>
        <a:ea typeface="+mn-ea"/>
        <a:cs typeface="+mn-cs"/>
      </a:defRPr>
    </a:lvl4pPr>
    <a:lvl5pPr marL="1426393" algn="l" defTabSz="713196" rtl="0" eaLnBrk="1" latinLnBrk="0" hangingPunct="1">
      <a:defRPr sz="1404" kern="1200">
        <a:solidFill>
          <a:schemeClr val="tx1"/>
        </a:solidFill>
        <a:latin typeface="+mn-lt"/>
        <a:ea typeface="+mn-ea"/>
        <a:cs typeface="+mn-cs"/>
      </a:defRPr>
    </a:lvl5pPr>
    <a:lvl6pPr marL="1782991" algn="l" defTabSz="713196" rtl="0" eaLnBrk="1" latinLnBrk="0" hangingPunct="1">
      <a:defRPr sz="1404" kern="1200">
        <a:solidFill>
          <a:schemeClr val="tx1"/>
        </a:solidFill>
        <a:latin typeface="+mn-lt"/>
        <a:ea typeface="+mn-ea"/>
        <a:cs typeface="+mn-cs"/>
      </a:defRPr>
    </a:lvl6pPr>
    <a:lvl7pPr marL="2139589" algn="l" defTabSz="713196" rtl="0" eaLnBrk="1" latinLnBrk="0" hangingPunct="1">
      <a:defRPr sz="1404" kern="1200">
        <a:solidFill>
          <a:schemeClr val="tx1"/>
        </a:solidFill>
        <a:latin typeface="+mn-lt"/>
        <a:ea typeface="+mn-ea"/>
        <a:cs typeface="+mn-cs"/>
      </a:defRPr>
    </a:lvl7pPr>
    <a:lvl8pPr marL="2496187" algn="l" defTabSz="713196" rtl="0" eaLnBrk="1" latinLnBrk="0" hangingPunct="1">
      <a:defRPr sz="1404" kern="1200">
        <a:solidFill>
          <a:schemeClr val="tx1"/>
        </a:solidFill>
        <a:latin typeface="+mn-lt"/>
        <a:ea typeface="+mn-ea"/>
        <a:cs typeface="+mn-cs"/>
      </a:defRPr>
    </a:lvl8pPr>
    <a:lvl9pPr marL="2852786" algn="l" defTabSz="713196"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qman samani"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99AD"/>
    <a:srgbClr val="029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201" autoAdjust="0"/>
  </p:normalViewPr>
  <p:slideViewPr>
    <p:cSldViewPr snapToGrid="0">
      <p:cViewPr varScale="1">
        <p:scale>
          <a:sx n="68" d="100"/>
          <a:sy n="68" d="100"/>
        </p:scale>
        <p:origin x="2237" y="53"/>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37B46594-2E43-417E-A563-D771364CF01B}" type="datetime1">
              <a:rPr lang="de-DE" sz="800" smtClean="0"/>
              <a:t>06.07.2024</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dirty="0" err="1"/>
              <a:t>Titel</a:t>
            </a:r>
            <a:r>
              <a:rPr lang="en-US" dirty="0"/>
              <a:t> der </a:t>
            </a:r>
            <a:r>
              <a:rPr lang="en-US" dirty="0" err="1"/>
              <a:t>Präsentation</a:t>
            </a:r>
            <a:endParaRPr lang="en-US" dirty="0"/>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740FB47B-A48D-4723-99A5-6AADD101537E}" type="datetime1">
              <a:rPr lang="de-DE" smtClean="0"/>
              <a:t>06.07.2024</a:t>
            </a:fld>
            <a:endParaRPr lang="en-US"/>
          </a:p>
        </p:txBody>
      </p:sp>
      <p:sp>
        <p:nvSpPr>
          <p:cNvPr id="4" name="Folienbildplatzhalter 3"/>
          <p:cNvSpPr>
            <a:spLocks noGrp="1" noRot="1" noChangeAspect="1"/>
          </p:cNvSpPr>
          <p:nvPr>
            <p:ph type="sldImg" idx="2"/>
          </p:nvPr>
        </p:nvSpPr>
        <p:spPr>
          <a:xfrm>
            <a:off x="468313" y="1009650"/>
            <a:ext cx="4114800"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dirty="0" err="1"/>
              <a:t>Universität</a:t>
            </a:r>
            <a:r>
              <a:rPr lang="en-US" dirty="0"/>
              <a:t> Stuttgart</a:t>
            </a:r>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66" indent="-180966" algn="l" defTabSz="713196"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57"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36" indent="-179379"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02" indent="-180966"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893" indent="-177791" algn="l" defTabSz="713196"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2991" algn="l" defTabSz="713196" rtl="0" eaLnBrk="1" latinLnBrk="0" hangingPunct="1">
      <a:defRPr sz="936" kern="1200">
        <a:solidFill>
          <a:schemeClr val="tx1"/>
        </a:solidFill>
        <a:latin typeface="+mn-lt"/>
        <a:ea typeface="+mn-ea"/>
        <a:cs typeface="+mn-cs"/>
      </a:defRPr>
    </a:lvl6pPr>
    <a:lvl7pPr marL="2139589" algn="l" defTabSz="713196" rtl="0" eaLnBrk="1" latinLnBrk="0" hangingPunct="1">
      <a:defRPr sz="936" kern="1200">
        <a:solidFill>
          <a:schemeClr val="tx1"/>
        </a:solidFill>
        <a:latin typeface="+mn-lt"/>
        <a:ea typeface="+mn-ea"/>
        <a:cs typeface="+mn-cs"/>
      </a:defRPr>
    </a:lvl7pPr>
    <a:lvl8pPr marL="2496187" algn="l" defTabSz="713196" rtl="0" eaLnBrk="1" latinLnBrk="0" hangingPunct="1">
      <a:defRPr sz="936" kern="1200">
        <a:solidFill>
          <a:schemeClr val="tx1"/>
        </a:solidFill>
        <a:latin typeface="+mn-lt"/>
        <a:ea typeface="+mn-ea"/>
        <a:cs typeface="+mn-cs"/>
      </a:defRPr>
    </a:lvl8pPr>
    <a:lvl9pPr marL="2852786" algn="l" defTabSz="713196"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Welcome everyone to my presentation. </a:t>
            </a:r>
          </a:p>
          <a:p>
            <a:pPr marL="0" indent="0">
              <a:buNone/>
            </a:pPr>
            <a:r>
              <a:rPr lang="en-US" dirty="0"/>
              <a:t>Today, I will talk about our project titled </a:t>
            </a:r>
            <a:r>
              <a:rPr lang="en-US" b="1" dirty="0"/>
              <a:t>“Leveraging Genetic Algorithms to Predict Initial Conditions for Optimal Spatial Patterns in 2D Reaction-Diffusion Systems.”</a:t>
            </a:r>
          </a:p>
          <a:p>
            <a:pPr marL="0" indent="0">
              <a:buNone/>
            </a:pPr>
            <a:r>
              <a:rPr lang="en-US" dirty="0"/>
              <a:t>This project is a collaborative effort by our team to explore and optimize patterns in complex systems using genetic algorithms.</a:t>
            </a:r>
          </a:p>
          <a:p>
            <a:pPr marL="0" indent="0">
              <a:buNone/>
            </a:pPr>
            <a:endParaRPr lang="en-US" dirty="0"/>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1403987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our algorithm is population initialization. This involves creating a collection of potential solutions to the problem, known as the population. Each solution, or chromosome in the population, is a list of randomly generated binary strings. These strings represent the initial concentrations of species in the system. We also have a sub-chromosome that gathers all parameters into a single binary string. So the population is a nested list containing multiple chromosomes, each representing a different potential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425364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initializing the population, the next step in our algorithm is to simulate the system with each chromosome in the population. First of all each chromosome  is converted from binary strings into real number matrices, representing species and parameter values.</a:t>
            </a:r>
          </a:p>
          <a:p>
            <a:r>
              <a:rPr lang="en-US" dirty="0"/>
              <a:t>These matrices are then used to simulate the system. </a:t>
            </a:r>
          </a:p>
          <a:p>
            <a:r>
              <a:rPr lang="en-US" dirty="0"/>
              <a:t>The simulation results are stored in a list, and for further processing, these results are converted back into binary representation.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231805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Next, the algorithm evaluates the simulation results. Each simulation result is compared bit by bit to the target solution. This way, the algorithm calculate a fitness score for each chromosome. The goal of the algorithm is to maximize the fitness of each chromosome, bringing it closer to the target solution.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287627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 selects the best chromosomes in the population based on their fitness. Here we use the </a:t>
            </a:r>
            <a:r>
              <a:rPr lang="en-US" b="1" dirty="0"/>
              <a:t>Roulette Wheel Selection </a:t>
            </a:r>
            <a:r>
              <a:rPr lang="en-US" dirty="0"/>
              <a:t>method, which gives chromosomes with higher fitness a better chance of being selected. This step ensures that the best solutions are more likely to be represented in the next generation. it selects N (population size) chromosomes to form the pool for the next generation.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402387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block of the algorithm, the selected pool of chromosomes, now referred to as parents, undergoes the crossover process. In this step, the algorithm randomly pairs two parents from the population pool and exchanges information between their corresponding sub-chromosomes. This exchanges are based on the crossover probabilities. The result is a new population pool where each chromosome is now an offspring, inheriting traits from both parents.</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26758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next part of the algorithm, each offspring chromosome undergoes mutation. In this process, each bit in the sub-chromosomes of each chromosome has a chance to be flipped, meaning a 0 becomes a 1 and a 1 becomes a 0. This happens with a specific mutation rate defined for each sub-chromosome. This step introduces random changes to enhance genetic diversity and prevent the algorithm from getting stuck in local minima.</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69998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mutation, each offspring is sent to the next generation, creating a new population pool. This iterative process continues until one or more chromosomes in the population achieve the desired fitness level or a predefined fitness threshold is reached. When this happens, the algorithm has converged, and the best solution, corresponding to the highest fitness, is returned as the output of the algorithm.</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201830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our genetic algorithm, we used a system with two species in a 5 by 5 cell compartment. </a:t>
            </a:r>
          </a:p>
          <a:p>
            <a:r>
              <a:rPr lang="en-US" dirty="0"/>
              <a:t>Cells in the first column of the compartment can produce and spread species 1, while cells in the third column can produce and release species 2. Species 1 acts as an activator for species 2, meaning species 2 production only occurs when species 1 molecules are present in the third column.</a:t>
            </a:r>
          </a:p>
          <a:p>
            <a:r>
              <a:rPr lang="en-US" dirty="0"/>
              <a:t>We used the simulation results, namely the concentration of species 2 after simulation in the compartment, as the target for our genetic algorithm.</a:t>
            </a:r>
          </a:p>
          <a:p>
            <a:r>
              <a:rPr lang="en-US" dirty="0"/>
              <a:t>The algorithm was run multiple times to optimize the initial concentrations of each species and parameters.</a:t>
            </a:r>
          </a:p>
          <a:p>
            <a:r>
              <a:rPr lang="en-US" dirty="0"/>
              <a:t>On the right, you can see the results from 10 runs of the algorithm, each with 100 iterations. The algorithm converged to a certain point (fitness = 165, with a max fitness of 200) but did not fully converge. In the following slides, we will discuss why the algorithm did not achieve complete convergence.</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4046378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project we face several challenges. The first one is, computational intensity in both simulation and GA optimization. </a:t>
            </a:r>
          </a:p>
          <a:p>
            <a:r>
              <a:rPr lang="en-US" dirty="0"/>
              <a:t>To address this, we will try to  parallelize computation by vectorizing the code and also libraries like </a:t>
            </a:r>
            <a:r>
              <a:rPr lang="en-US" dirty="0" err="1"/>
              <a:t>Numba</a:t>
            </a:r>
            <a:r>
              <a:rPr lang="en-US" dirty="0"/>
              <a:t>, which we already used in our simulation models. </a:t>
            </a:r>
          </a:p>
          <a:p>
            <a:r>
              <a:rPr lang="en-US" dirty="0"/>
              <a:t>Second issue is that, the specificity of models requires us to write specific code for each model. To overcome this, we will generalize the models using modular building blocks, which allow us to select components based on our needs. </a:t>
            </a:r>
          </a:p>
          <a:p>
            <a:r>
              <a:rPr lang="en-US" dirty="0"/>
              <a:t>Third challenge is, the species diffusion in our simulations does not maintain a uniform gradient, which is problematic as we expect uniformity given the same initial concentrations. his issue likely stemmed from calculating diffusion in a loop, leading to inconsistencies. We will optimize the diffusion calculation method to resolve this. </a:t>
            </a:r>
          </a:p>
          <a:p>
            <a:r>
              <a:rPr lang="en-US" dirty="0"/>
              <a:t>Lastly, the efficiency of our genetic algorithms is not optimal. The current model does not usually converge due to several factors: </a:t>
            </a:r>
          </a:p>
          <a:p>
            <a:r>
              <a:rPr lang="en-US" dirty="0"/>
              <a:t>the fitness function may not be the best as it maximizes fitness using bit-by-bit comparison; the binary representation of chromosomes increases their length, making them less efficient and also more difficult to find the 100% match solution; and the selection methods we use currently in our model, which are </a:t>
            </a:r>
            <a:r>
              <a:rPr lang="en-US" b="1" dirty="0"/>
              <a:t>Roulette-Wheel</a:t>
            </a:r>
            <a:r>
              <a:rPr lang="en-US" dirty="0"/>
              <a:t> and </a:t>
            </a:r>
            <a:r>
              <a:rPr lang="en-US" b="1" dirty="0"/>
              <a:t>tournament </a:t>
            </a:r>
            <a:r>
              <a:rPr lang="en-US" b="0" dirty="0"/>
              <a:t>(which I did not mentioned here), </a:t>
            </a:r>
            <a:r>
              <a:rPr lang="en-US" dirty="0"/>
              <a:t>may not be the most effective selection methods. We will explore new approaches and functionalities to improve our model.</a:t>
            </a:r>
          </a:p>
          <a:p>
            <a:pPr marL="0" indent="0">
              <a:buNone/>
            </a:pPr>
            <a:endParaRPr lang="en-US" dirty="0"/>
          </a:p>
          <a:p>
            <a:endParaRPr lang="en-US" dirty="0"/>
          </a:p>
          <a:p>
            <a:endParaRPr lang="en-US" dirty="0"/>
          </a:p>
          <a:p>
            <a:pPr marL="0" indent="0">
              <a:buNone/>
            </a:pPr>
            <a:endParaRPr lang="de-DE" dirty="0"/>
          </a:p>
          <a:p>
            <a:r>
              <a:rPr lang="de-DE" dirty="0"/>
              <a:t>Lost </a:t>
            </a:r>
            <a:r>
              <a:rPr lang="de-DE" dirty="0" err="1"/>
              <a:t>of</a:t>
            </a:r>
            <a:r>
              <a:rPr lang="de-DE" dirty="0"/>
              <a:t> </a:t>
            </a:r>
            <a:r>
              <a:rPr lang="de-DE" dirty="0" err="1"/>
              <a:t>information</a:t>
            </a:r>
            <a:r>
              <a:rPr lang="de-DE" dirty="0"/>
              <a:t> </a:t>
            </a:r>
            <a:r>
              <a:rPr lang="de-DE" dirty="0" err="1"/>
              <a:t>during</a:t>
            </a:r>
            <a:r>
              <a:rPr lang="de-DE" dirty="0"/>
              <a:t> </a:t>
            </a:r>
            <a:r>
              <a:rPr lang="de-DE" dirty="0" err="1"/>
              <a:t>conversion</a:t>
            </a:r>
            <a:r>
              <a:rPr lang="de-DE" dirty="0"/>
              <a:t> </a:t>
            </a:r>
            <a:r>
              <a:rPr lang="de-DE" dirty="0" err="1"/>
              <a:t>from</a:t>
            </a:r>
            <a:r>
              <a:rPr lang="de-DE" dirty="0"/>
              <a:t> real </a:t>
            </a:r>
            <a:r>
              <a:rPr lang="de-DE" dirty="0" err="1"/>
              <a:t>number</a:t>
            </a:r>
            <a:r>
              <a:rPr lang="de-DE" dirty="0"/>
              <a:t> </a:t>
            </a:r>
            <a:r>
              <a:rPr lang="de-DE" dirty="0" err="1"/>
              <a:t>to</a:t>
            </a:r>
            <a:r>
              <a:rPr lang="de-DE" dirty="0"/>
              <a:t> </a:t>
            </a:r>
            <a:r>
              <a:rPr lang="de-DE" dirty="0" err="1"/>
              <a:t>binary</a:t>
            </a:r>
            <a:r>
              <a:rPr lang="de-DE" dirty="0"/>
              <a:t> and </a:t>
            </a:r>
            <a:r>
              <a:rPr lang="de-DE" dirty="0" err="1"/>
              <a:t>vise</a:t>
            </a:r>
            <a:r>
              <a:rPr lang="de-DE" dirty="0"/>
              <a:t> </a:t>
            </a:r>
            <a:r>
              <a:rPr lang="de-DE" dirty="0" err="1"/>
              <a:t>versa</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29874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future, we aim to improve our current models by solving the challenges mentioned earlier in this presentation.</a:t>
            </a:r>
          </a:p>
          <a:p>
            <a:pPr marL="0" indent="0">
              <a:buNone/>
            </a:pPr>
            <a:r>
              <a:rPr lang="en-US" dirty="0"/>
              <a:t>We may also explore simulating our system in higher dimensions, moving from 2D to 3D. </a:t>
            </a:r>
          </a:p>
          <a:p>
            <a:pPr marL="0" indent="0">
              <a:buNone/>
            </a:pPr>
            <a:r>
              <a:rPr lang="en-US" dirty="0"/>
              <a:t>Another goal is to add a growth rate to our system, which actually our first simulation model contained this functionality, allowing the number of cells to increase over time, mimicking biological growth. </a:t>
            </a:r>
          </a:p>
          <a:p>
            <a:pPr marL="0" indent="0">
              <a:buNone/>
            </a:pPr>
            <a:r>
              <a:rPr lang="en-US" dirty="0"/>
              <a:t>We plan to enhance information sharing by allowing cells to communicate with more neighbors, not just the first cell at each edge. </a:t>
            </a:r>
          </a:p>
          <a:p>
            <a:pPr marL="0" indent="0">
              <a:buNone/>
            </a:pPr>
            <a:r>
              <a:rPr lang="en-US" dirty="0"/>
              <a:t>Additionally, we’ll increase the diffusion edges, allowing cells to share information in multiple directions. </a:t>
            </a:r>
          </a:p>
          <a:p>
            <a:pPr marL="0" indent="0">
              <a:buNone/>
            </a:pPr>
            <a:r>
              <a:rPr lang="en-US" dirty="0"/>
              <a:t>We may incorporate stochastic methods to simulate the system, adding variability to our models.</a:t>
            </a:r>
          </a:p>
          <a:p>
            <a:pPr marL="0" indent="0">
              <a:buNone/>
            </a:pPr>
            <a:r>
              <a:rPr lang="en-US" dirty="0"/>
              <a:t>We may collect the functionalities in a simulation library for 1D, 2D, and 3D models.</a:t>
            </a:r>
          </a:p>
          <a:p>
            <a:pPr marL="0" indent="0">
              <a:buNone/>
            </a:pPr>
            <a:r>
              <a:rPr lang="en-US" dirty="0"/>
              <a:t>We also plan to advance our GA algorithm, enabling it to add new species through insertion mutation, introducing non-linearity into predictions.</a:t>
            </a:r>
          </a:p>
          <a:p>
            <a:pPr marL="0" indent="0">
              <a:buNone/>
            </a:pPr>
            <a:r>
              <a:rPr lang="en-US" dirty="0"/>
              <a:t>Finally, we’ll explore combining different optimization algorithms to improve the performance of our models.</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5312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were inspired by an article written by </a:t>
            </a:r>
            <a:r>
              <a:rPr lang="en-US" b="1" dirty="0"/>
              <a:t>Toda</a:t>
            </a:r>
            <a:r>
              <a:rPr lang="en-US" dirty="0"/>
              <a:t> and his </a:t>
            </a:r>
            <a:r>
              <a:rPr lang="en-US" dirty="0" err="1"/>
              <a:t>colleages</a:t>
            </a:r>
            <a:r>
              <a:rPr lang="en-US" dirty="0"/>
              <a:t> in 2020. They used the </a:t>
            </a:r>
            <a:r>
              <a:rPr lang="en-US" b="1" dirty="0" err="1"/>
              <a:t>SynNotch</a:t>
            </a:r>
            <a:r>
              <a:rPr lang="en-US" b="1" dirty="0"/>
              <a:t> system </a:t>
            </a:r>
            <a:r>
              <a:rPr lang="en-US" dirty="0"/>
              <a:t>to see if molecules like GFP or </a:t>
            </a:r>
            <a:r>
              <a:rPr lang="en-US" dirty="0" err="1"/>
              <a:t>mCherry</a:t>
            </a:r>
            <a:r>
              <a:rPr lang="en-US" dirty="0"/>
              <a:t> could be turned into synthetic morphogens.</a:t>
            </a:r>
          </a:p>
          <a:p>
            <a:pPr marL="0" indent="0">
              <a:buNone/>
            </a:pPr>
            <a:endParaRPr lang="en-US" dirty="0"/>
          </a:p>
          <a:p>
            <a:r>
              <a:rPr lang="en-US" dirty="0"/>
              <a:t>Looking at the figure on the top right, we see a </a:t>
            </a:r>
            <a:r>
              <a:rPr lang="en-US" b="1" dirty="0"/>
              <a:t>diffusible </a:t>
            </a:r>
            <a:r>
              <a:rPr lang="en-US" b="1" dirty="0" err="1"/>
              <a:t>SynNotch</a:t>
            </a:r>
            <a:r>
              <a:rPr lang="en-US" b="1" dirty="0"/>
              <a:t> system</a:t>
            </a:r>
            <a:r>
              <a:rPr lang="en-US" dirty="0"/>
              <a:t>. Here, secretor cells release GFP molecules, which are then sensed and received by other cells, changing their fate. On the bottom right, we see how the gradient in tissue can be modified by trapping morphogens (GFP or </a:t>
            </a:r>
            <a:r>
              <a:rPr lang="en-US" dirty="0" err="1"/>
              <a:t>mCherry</a:t>
            </a:r>
            <a:r>
              <a:rPr lang="en-US" dirty="0"/>
              <a:t>) with anchor molecules on the surface of specific cells, as well as by GFP inhibitors (</a:t>
            </a:r>
            <a:r>
              <a:rPr lang="en-US" dirty="0" err="1"/>
              <a:t>mCherry</a:t>
            </a:r>
            <a:r>
              <a:rPr lang="en-US" dirty="0"/>
              <a:t>-inhibitors) released from other specific cells in the tissue.</a:t>
            </a:r>
          </a:p>
          <a:p>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280941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Thank you all for your time and attention. If you have any questions about our work, please feel free to ask.</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375412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see the mathematical equations from Toda's paper. </a:t>
            </a:r>
          </a:p>
          <a:p>
            <a:pPr marL="0" indent="0">
              <a:buNone/>
            </a:pPr>
            <a:r>
              <a:rPr lang="en-US" dirty="0"/>
              <a:t>This simple system includes a morphogen, its inhibitor, and an anchor that can trap the morphogen. </a:t>
            </a:r>
          </a:p>
          <a:p>
            <a:pPr marL="0" indent="0">
              <a:buNone/>
            </a:pPr>
            <a:r>
              <a:rPr lang="en-US" dirty="0"/>
              <a:t>The ODEs describe each component: the free and trapped morphogen, the free and bound inhibitor. Key terms like </a:t>
            </a:r>
            <a:r>
              <a:rPr lang="en-US" dirty="0" err="1"/>
              <a:t>k_on</a:t>
            </a:r>
            <a:r>
              <a:rPr lang="en-US" dirty="0"/>
              <a:t>​, </a:t>
            </a:r>
            <a:r>
              <a:rPr lang="en-US" dirty="0" err="1"/>
              <a:t>k_off</a:t>
            </a:r>
            <a:r>
              <a:rPr lang="en-US" dirty="0"/>
              <a:t>​, and </a:t>
            </a:r>
            <a:r>
              <a:rPr lang="en-US" dirty="0" err="1"/>
              <a:t>k_degradation</a:t>
            </a:r>
            <a:r>
              <a:rPr lang="en-US" dirty="0"/>
              <a:t> help us understand how these proteins interact and spread. The last equation shows how diffusion applies to both the morphogen and its inhibitor.</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69329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our work, we started by defining a 2D compartment, similar to a tissue with a single cell layer. </a:t>
            </a:r>
          </a:p>
          <a:p>
            <a:pPr marL="0" indent="0">
              <a:buNone/>
            </a:pPr>
            <a:r>
              <a:rPr lang="en-US" dirty="0"/>
              <a:t>We then designated specific cells as morphogen producers and others as inhibitor producers. </a:t>
            </a:r>
          </a:p>
          <a:p>
            <a:pPr marL="0" indent="0">
              <a:buNone/>
            </a:pPr>
            <a:r>
              <a:rPr lang="en-US" dirty="0"/>
              <a:t>On the right, we see a schematic representation of this setup. The top illustration shows morphogen-producing cells in green, located in the first column of the compartment. The bottom one shows inhibitor-producing cells in red, located in the last column.</a:t>
            </a:r>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324702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developed  2D-diffusion patterns. On the right, you can see three main diffusion patterns in the system.</a:t>
            </a:r>
          </a:p>
          <a:p>
            <a:endParaRPr lang="en-US" dirty="0"/>
          </a:p>
          <a:p>
            <a:pPr>
              <a:buFont typeface="+mj-lt"/>
              <a:buAutoNum type="arabicPeriod"/>
            </a:pPr>
            <a:r>
              <a:rPr lang="en-US" b="1" dirty="0"/>
              <a:t>The first one defines a </a:t>
            </a:r>
            <a:r>
              <a:rPr lang="en-US" b="1" dirty="0" err="1"/>
              <a:t>diffution</a:t>
            </a:r>
            <a:r>
              <a:rPr lang="en-US" b="1" dirty="0"/>
              <a:t> pattern for Corner Cells</a:t>
            </a:r>
            <a:r>
              <a:rPr lang="en-US" dirty="0"/>
              <a:t>: These cells are in the four corners of the compartment and communicate with two neighboring cells.</a:t>
            </a:r>
          </a:p>
          <a:p>
            <a:pPr>
              <a:buFont typeface="+mj-lt"/>
              <a:buAutoNum type="arabicPeriod"/>
            </a:pPr>
            <a:r>
              <a:rPr lang="en-US" b="1" dirty="0"/>
              <a:t>The second one defines a pattern for Edge Cells</a:t>
            </a:r>
            <a:r>
              <a:rPr lang="en-US" dirty="0"/>
              <a:t>: These cells are along the edges of the compartment and communicate with three neighboring cells.</a:t>
            </a:r>
          </a:p>
          <a:p>
            <a:pPr>
              <a:buFont typeface="+mj-lt"/>
              <a:buAutoNum type="arabicPeriod"/>
            </a:pPr>
            <a:r>
              <a:rPr lang="en-US" b="1" dirty="0"/>
              <a:t>And the last one is about Central Cells</a:t>
            </a:r>
            <a:r>
              <a:rPr lang="en-US" dirty="0"/>
              <a:t>: These cells are in the middle, away from edges and corners, and communicate with four neighboring cells.</a:t>
            </a:r>
          </a:p>
          <a:p>
            <a:pPr marL="0" indent="0">
              <a:buFont typeface="+mj-lt"/>
              <a:buNone/>
            </a:pPr>
            <a:endParaRPr lang="en-US" dirty="0"/>
          </a:p>
          <a:p>
            <a:r>
              <a:rPr lang="en-US" dirty="0"/>
              <a:t>These diffusion patterns ensure that the diffusible proteins, such as morphogen and inhibitor, spread evenly throughout the system.</a:t>
            </a:r>
          </a:p>
          <a:p>
            <a:pPr marL="0" indent="0">
              <a:buNone/>
            </a:pPr>
            <a:endParaRPr lang="en-US" dirty="0"/>
          </a:p>
          <a:p>
            <a:pPr marL="0" indent="0">
              <a:buNone/>
            </a:pPr>
            <a:endParaRPr lang="de-DE"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148867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going to look at some simulation results using the system I explained in the previous slides. In this simulation, we have a morphogen (GFP), its inhibitor, and anchor cells that can trap the morphogen. However, in this specific example, there are no anchor-producing cells, so no morphogen will be trapped.</a:t>
            </a:r>
          </a:p>
          <a:p>
            <a:r>
              <a:rPr lang="en-US" dirty="0"/>
              <a:t>We defined the compartment as a 2D matrix with a size of 100 by 100 cells. Cells in the first 10 columns on the matrix produce GFP, while cells in the last 10 columns of the matrix produce the inhibitor.</a:t>
            </a:r>
          </a:p>
          <a:p>
            <a:r>
              <a:rPr lang="en-US" dirty="0"/>
              <a:t>In the next slide, we will watch videos, each with three sub-videos, same as the illustration in this slide. The left sub-video shows the compartment with free GFP, the right sub-video shows the free inhibitor, and the middle sub-video shows the inhibited GFP (GFP bound to the inhibitor).</a:t>
            </a:r>
          </a:p>
          <a:p>
            <a:r>
              <a:rPr lang="en-US" dirty="0"/>
              <a:t>We expect to see the GFP and inhibitor spread out from their respective regions and meet in the middle of the compartment, which will be shown in the middle sub-video.</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1055314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slide,  we see the videos, all generated from the same simulation results.</a:t>
            </a:r>
          </a:p>
          <a:p>
            <a:pPr>
              <a:buFont typeface="+mj-lt"/>
              <a:buAutoNum type="arabicPeriod"/>
            </a:pPr>
            <a:r>
              <a:rPr lang="en-US" dirty="0"/>
              <a:t>The first video shows heatmaps of the system, where pixel intensity represents cell protein concentration.</a:t>
            </a:r>
          </a:p>
          <a:p>
            <a:pPr>
              <a:buFont typeface="+mj-lt"/>
              <a:buAutoNum type="arabicPeriod"/>
            </a:pPr>
            <a:r>
              <a:rPr lang="en-US" dirty="0"/>
              <a:t>The second video is  scatter plots, with the z-axis showing protein concentration.</a:t>
            </a:r>
          </a:p>
          <a:p>
            <a:pPr>
              <a:buFont typeface="+mj-lt"/>
              <a:buAutoNum type="arabicPeriod"/>
            </a:pPr>
            <a:r>
              <a:rPr lang="en-US" dirty="0"/>
              <a:t>And in the last row of videos illustrates the system as surface plots, with the z-axis again representing protein concentration.</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97766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developing the simulation system described in the previous slides, we decided to advance our work by incorporating an optimization algorithm. We drew inspiration from Mousavi and Lobo's work, published this year in Nature. They developed an evolutionary algorithm that automatically designs synthetic gene regulatory mechanisms (GRMs) for complex spatial patterns.</a:t>
            </a:r>
          </a:p>
          <a:p>
            <a:endParaRPr lang="en-US" dirty="0"/>
          </a:p>
          <a:p>
            <a:r>
              <a:rPr lang="en-US" dirty="0"/>
              <a:t>In our work, we designed a Genetic Algorithm to predict the initial concentrations of components in our system based on the desired target protein distribution after simulation.</a:t>
            </a:r>
          </a:p>
          <a:p>
            <a:pPr marL="0" indent="0">
              <a:buNone/>
            </a:pPr>
            <a:br>
              <a:rPr lang="en-US" dirty="0"/>
            </a:br>
            <a:r>
              <a:rPr lang="de-DE" dirty="0"/>
              <a:t> </a:t>
            </a: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89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algorithm we developed is a Genetic Algorithm, inspired by biological evolution and natural selection. These algorithms use concepts like crossover, mutation, and selection to optimize solutions, which are represented as chromosomes. John Holland pioneered this field in the 1970s, with his notable book </a:t>
            </a:r>
            <a:r>
              <a:rPr lang="en-US" b="1" dirty="0"/>
              <a:t>"Adaptation in Natural and Artificial Systems" </a:t>
            </a:r>
            <a:r>
              <a:rPr lang="en-US" dirty="0"/>
              <a:t>discussing genetic algorithms.</a:t>
            </a:r>
          </a:p>
          <a:p>
            <a:r>
              <a:rPr lang="en-US" dirty="0"/>
              <a:t>On the right side, we see the structure of our designated algorithm. In the next slides, I will explain each concept in this system step by step.</a:t>
            </a:r>
          </a:p>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endParaRPr lang="en-US" dirty="0"/>
          </a:p>
        </p:txBody>
      </p:sp>
      <p:sp>
        <p:nvSpPr>
          <p:cNvPr id="5" name="Date Placeholder 4"/>
          <p:cNvSpPr>
            <a:spLocks noGrp="1"/>
          </p:cNvSpPr>
          <p:nvPr>
            <p:ph type="dt" idx="1"/>
          </p:nvPr>
        </p:nvSpPr>
        <p:spPr/>
        <p:txBody>
          <a:bodyPr/>
          <a:lstStyle/>
          <a:p>
            <a:fld id="{740FB47B-A48D-4723-99A5-6AADD101537E}" type="datetime1">
              <a:rPr lang="de-DE" smtClean="0"/>
              <a:t>06.07.2024</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1376333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Institute Sublogo unten">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7"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370840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3" name="Titel 12">
            <a:extLst>
              <a:ext uri="{C183D7F6-B498-43B3-948B-1728B52AA6E4}">
                <adec:decorative xmlns:adec="http://schemas.microsoft.com/office/drawing/2017/decorative" val="1"/>
              </a:ext>
            </a:extLst>
          </p:cNvPr>
          <p:cNvSpPr>
            <a:spLocks noGrp="1"/>
          </p:cNvSpPr>
          <p:nvPr>
            <p:ph type="ctrTitle"/>
          </p:nvPr>
        </p:nvSpPr>
        <p:spPr>
          <a:xfrm>
            <a:off x="3125084" y="178"/>
            <a:ext cx="4494916" cy="5089347"/>
          </a:xfrm>
          <a:custGeom>
            <a:avLst/>
            <a:gdLst>
              <a:gd name="connsiteX0" fmla="*/ 2919324 w 4494916"/>
              <a:gd name="connsiteY0" fmla="*/ 0 h 5089347"/>
              <a:gd name="connsiteX1" fmla="*/ 4310847 w 4494916"/>
              <a:gd name="connsiteY1" fmla="*/ 352347 h 5089347"/>
              <a:gd name="connsiteX2" fmla="*/ 4494916 w 4494916"/>
              <a:gd name="connsiteY2" fmla="*/ 464171 h 5089347"/>
              <a:gd name="connsiteX3" fmla="*/ 4494916 w 4494916"/>
              <a:gd name="connsiteY3" fmla="*/ 5089347 h 5089347"/>
              <a:gd name="connsiteX4" fmla="*/ 971404 w 4494916"/>
              <a:gd name="connsiteY4" fmla="*/ 5089347 h 5089347"/>
              <a:gd name="connsiteX5" fmla="*/ 855050 w 4494916"/>
              <a:gd name="connsiteY5" fmla="*/ 4983598 h 5089347"/>
              <a:gd name="connsiteX6" fmla="*/ 0 w 4494916"/>
              <a:gd name="connsiteY6" fmla="*/ 2919324 h 5089347"/>
              <a:gd name="connsiteX7" fmla="*/ 2919324 w 4494916"/>
              <a:gd name="connsiteY7" fmla="*/ 0 h 508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916" h="5089347">
                <a:moveTo>
                  <a:pt x="2919324" y="0"/>
                </a:moveTo>
                <a:cubicBezTo>
                  <a:pt x="3423167" y="0"/>
                  <a:pt x="3897199" y="127639"/>
                  <a:pt x="4310847" y="352347"/>
                </a:cubicBezTo>
                <a:lnTo>
                  <a:pt x="4494916" y="464171"/>
                </a:lnTo>
                <a:lnTo>
                  <a:pt x="4494916" y="5089347"/>
                </a:lnTo>
                <a:lnTo>
                  <a:pt x="971404" y="5089347"/>
                </a:lnTo>
                <a:lnTo>
                  <a:pt x="855050" y="4983598"/>
                </a:lnTo>
                <a:cubicBezTo>
                  <a:pt x="326757" y="4455304"/>
                  <a:pt x="0" y="3725473"/>
                  <a:pt x="0" y="2919324"/>
                </a:cubicBezTo>
                <a:cubicBezTo>
                  <a:pt x="0" y="1307026"/>
                  <a:pt x="1307026" y="0"/>
                  <a:pt x="2919324" y="0"/>
                </a:cubicBezTo>
                <a:close/>
              </a:path>
            </a:pathLst>
          </a:custGeom>
          <a:solidFill>
            <a:schemeClr val="accent1"/>
          </a:solidFill>
        </p:spPr>
        <p:txBody>
          <a:bodyPr wrap="square" lIns="0" tIns="0" rIns="0" bIns="1260000" anchor="b" anchorCtr="0">
            <a:noAutofit/>
          </a:bodyPr>
          <a:lstStyle>
            <a:lvl1pPr marL="0" indent="0" algn="ctr">
              <a:lnSpc>
                <a:spcPct val="90000"/>
              </a:lnSpc>
              <a:defRPr sz="800" b="1" baseline="0">
                <a:solidFill>
                  <a:schemeClr val="accent1"/>
                </a:solidFill>
              </a:defRPr>
            </a:lvl1pPr>
          </a:lstStyle>
          <a:p>
            <a:r>
              <a:rPr lang="en-US"/>
              <a:t>Click to edit Master title style</a:t>
            </a:r>
            <a:endParaRPr lang="de-DE" dirty="0"/>
          </a:p>
        </p:txBody>
      </p:sp>
      <p:sp>
        <p:nvSpPr>
          <p:cNvPr id="4" name="Textplatzhalter 3"/>
          <p:cNvSpPr>
            <a:spLocks noGrp="1"/>
          </p:cNvSpPr>
          <p:nvPr>
            <p:ph type="body" sz="quarter" idx="16" hasCustomPrompt="1"/>
          </p:nvPr>
        </p:nvSpPr>
        <p:spPr>
          <a:xfrm>
            <a:off x="3797300" y="1298575"/>
            <a:ext cx="3496186" cy="2862263"/>
          </a:xfrm>
        </p:spPr>
        <p:txBody>
          <a:bodyPr anchor="b" anchorCtr="0"/>
          <a:lstStyle>
            <a:lvl1pPr marL="0" indent="0">
              <a:lnSpc>
                <a:spcPct val="90000"/>
              </a:lnSpc>
              <a:spcBef>
                <a:spcPts val="0"/>
              </a:spcBef>
              <a:buFontTx/>
              <a:buNone/>
              <a:defRPr sz="2800" b="1">
                <a:solidFill>
                  <a:schemeClr val="tx2"/>
                </a:solidFill>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Textmasterformat bearbeiten</a:t>
            </a:r>
          </a:p>
        </p:txBody>
      </p:sp>
      <p:sp>
        <p:nvSpPr>
          <p:cNvPr id="3" name="Subtitle 2"/>
          <p:cNvSpPr>
            <a:spLocks noGrp="1"/>
          </p:cNvSpPr>
          <p:nvPr>
            <p:ph type="subTitle" idx="1" hasCustomPrompt="1"/>
          </p:nvPr>
        </p:nvSpPr>
        <p:spPr>
          <a:xfrm>
            <a:off x="3797545" y="4190033"/>
            <a:ext cx="3495942" cy="450078"/>
          </a:xfrm>
        </p:spPr>
        <p:txBody>
          <a:bodyPr lIns="0" tIns="0" rIns="0" bIns="0">
            <a:noAutofit/>
          </a:bodyPr>
          <a:lstStyle>
            <a:lvl1pPr marL="0" indent="0" algn="l">
              <a:lnSpc>
                <a:spcPct val="100000"/>
              </a:lnSpc>
              <a:buNone/>
              <a:defRPr sz="1600">
                <a:solidFill>
                  <a:schemeClr val="tx2"/>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7"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75842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095"/>
            <a:ext cx="3300000" cy="37084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Content Placeholder 3"/>
          <p:cNvSpPr>
            <a:spLocks noGrp="1"/>
          </p:cNvSpPr>
          <p:nvPr>
            <p:ph sz="half" idx="2"/>
          </p:nvPr>
        </p:nvSpPr>
        <p:spPr>
          <a:xfrm>
            <a:off x="3929740" y="1381125"/>
            <a:ext cx="3300000" cy="370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24AAF63D-8BE9-4F96-9BAC-5D63DD95C6CA}"/>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B4C82AA3-7823-4E6B-848A-420026D3EA9A}"/>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AF8D8449-7694-406A-BA2C-445F401DE59B}"/>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4179368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Text Placeholder 2"/>
          <p:cNvSpPr>
            <a:spLocks noGrp="1"/>
          </p:cNvSpPr>
          <p:nvPr>
            <p:ph type="body" idx="1"/>
          </p:nvPr>
        </p:nvSpPr>
        <p:spPr>
          <a:xfrm>
            <a:off x="38973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4" name="Content Placeholder 3"/>
          <p:cNvSpPr>
            <a:spLocks noGrp="1"/>
          </p:cNvSpPr>
          <p:nvPr>
            <p:ph sz="half" idx="2"/>
          </p:nvPr>
        </p:nvSpPr>
        <p:spPr>
          <a:xfrm>
            <a:off x="39000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4" name="Text Placeholder 2"/>
          <p:cNvSpPr>
            <a:spLocks noGrp="1"/>
          </p:cNvSpPr>
          <p:nvPr>
            <p:ph type="body" idx="14"/>
          </p:nvPr>
        </p:nvSpPr>
        <p:spPr>
          <a:xfrm>
            <a:off x="3929475" y="1386962"/>
            <a:ext cx="3300000" cy="239148"/>
          </a:xfrm>
        </p:spPr>
        <p:txBody>
          <a:bodyPr anchor="b"/>
          <a:lstStyle>
            <a:lvl1pPr marL="0" indent="0">
              <a:buNone/>
              <a:defRPr sz="1400" b="0" cap="all" baseline="0">
                <a:solidFill>
                  <a:schemeClr val="accent1"/>
                </a:solidFill>
              </a:defRPr>
            </a:lvl1pPr>
            <a:lvl2pPr marL="285717" indent="0">
              <a:buNone/>
              <a:defRPr sz="1250" b="1"/>
            </a:lvl2pPr>
            <a:lvl3pPr marL="571431" indent="0">
              <a:buNone/>
              <a:defRPr sz="1125" b="1"/>
            </a:lvl3pPr>
            <a:lvl4pPr marL="857147" indent="0">
              <a:buNone/>
              <a:defRPr sz="1000" b="1"/>
            </a:lvl4pPr>
            <a:lvl5pPr marL="1142863" indent="0">
              <a:buNone/>
              <a:defRPr sz="1000" b="1"/>
            </a:lvl5pPr>
            <a:lvl6pPr marL="1428579" indent="0">
              <a:buNone/>
              <a:defRPr sz="1000" b="1"/>
            </a:lvl6pPr>
            <a:lvl7pPr marL="1714293" indent="0">
              <a:buNone/>
              <a:defRPr sz="1000" b="1"/>
            </a:lvl7pPr>
            <a:lvl8pPr marL="2000010" indent="0">
              <a:buNone/>
              <a:defRPr sz="1000" b="1"/>
            </a:lvl8pPr>
            <a:lvl9pPr marL="2285727" indent="0">
              <a:buNone/>
              <a:defRPr sz="1000" b="1"/>
            </a:lvl9pPr>
          </a:lstStyle>
          <a:p>
            <a:pPr lvl="0"/>
            <a:r>
              <a:rPr lang="en-US"/>
              <a:t>Click to edit Master text styles</a:t>
            </a:r>
          </a:p>
        </p:txBody>
      </p:sp>
      <p:sp>
        <p:nvSpPr>
          <p:cNvPr id="15" name="Content Placeholder 3"/>
          <p:cNvSpPr>
            <a:spLocks noGrp="1"/>
          </p:cNvSpPr>
          <p:nvPr>
            <p:ph sz="half" idx="15"/>
          </p:nvPr>
        </p:nvSpPr>
        <p:spPr>
          <a:xfrm>
            <a:off x="3929740" y="1726388"/>
            <a:ext cx="3300000" cy="3363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Datumsplatzhalter 4">
            <a:extLst>
              <a:ext uri="{FF2B5EF4-FFF2-40B4-BE49-F238E27FC236}">
                <a16:creationId xmlns:a16="http://schemas.microsoft.com/office/drawing/2014/main" id="{EB7ACDAF-96C3-401F-AB98-70A67B0D61A1}"/>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4FAF2CA8-A2CC-417A-92C4-41EF416CC9AA}"/>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CB1C4537-63B7-4FCA-A1AC-1A38CD962C18}"/>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97396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0" y="1381125"/>
            <a:ext cx="3480000"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4"/>
            <a:ext cx="3150000" cy="1818000"/>
          </a:xfrm>
          <a:solidFill>
            <a:schemeClr val="bg1">
              <a:lumMod val="95000"/>
            </a:schemeClr>
          </a:solidFill>
        </p:spPr>
        <p:txBody>
          <a:bodyPr/>
          <a:lstStyle/>
          <a:p>
            <a:r>
              <a:rPr lang="en-US"/>
              <a:t>Click icon to add picture</a:t>
            </a:r>
            <a:endParaRPr lang="en-US" dirty="0"/>
          </a:p>
        </p:txBody>
      </p:sp>
      <p:sp>
        <p:nvSpPr>
          <p:cNvPr id="11" name="Bildplatzhalter 9"/>
          <p:cNvSpPr>
            <a:spLocks noGrp="1"/>
          </p:cNvSpPr>
          <p:nvPr>
            <p:ph type="pic" sz="quarter" idx="15"/>
          </p:nvPr>
        </p:nvSpPr>
        <p:spPr>
          <a:xfrm>
            <a:off x="4079740" y="3271525"/>
            <a:ext cx="3150000" cy="1818000"/>
          </a:xfrm>
          <a:solidFill>
            <a:schemeClr val="bg1">
              <a:lumMod val="95000"/>
            </a:schemeClr>
          </a:solidFill>
        </p:spPr>
        <p:txBody>
          <a:bodyPr/>
          <a:lstStyle/>
          <a:p>
            <a:r>
              <a:rPr lang="en-US"/>
              <a:t>Click icon to add picture</a:t>
            </a:r>
            <a:endParaRPr lang="en-US" dirty="0"/>
          </a:p>
        </p:txBody>
      </p:sp>
      <p:sp>
        <p:nvSpPr>
          <p:cNvPr id="4" name="Datumsplatzhalter 3">
            <a:extLst>
              <a:ext uri="{FF2B5EF4-FFF2-40B4-BE49-F238E27FC236}">
                <a16:creationId xmlns:a16="http://schemas.microsoft.com/office/drawing/2014/main" id="{D6AEE4CC-555C-4B83-8081-74A5B051305B}"/>
              </a:ext>
              <a:ext uri="{C183D7F6-B498-43B3-948B-1728B52AA6E4}">
                <adec:decorative xmlns:adec="http://schemas.microsoft.com/office/drawing/2017/decorative" val="1"/>
              </a:ext>
            </a:extLst>
          </p:cNvPr>
          <p:cNvSpPr>
            <a:spLocks noGrp="1"/>
          </p:cNvSpPr>
          <p:nvPr>
            <p:ph type="dt" sz="half" idx="16"/>
          </p:nvPr>
        </p:nvSpPr>
        <p:spPr/>
        <p:txBody>
          <a:bodyPr/>
          <a:lstStyle/>
          <a:p>
            <a:r>
              <a:rPr lang="en-US"/>
              <a:t>09.07.2024</a:t>
            </a:r>
            <a:endParaRPr lang="de-DE" dirty="0"/>
          </a:p>
        </p:txBody>
      </p:sp>
      <p:sp>
        <p:nvSpPr>
          <p:cNvPr id="8" name="Fußzeilenplatzhalter 7">
            <a:extLst>
              <a:ext uri="{FF2B5EF4-FFF2-40B4-BE49-F238E27FC236}">
                <a16:creationId xmlns:a16="http://schemas.microsoft.com/office/drawing/2014/main" id="{E5627C45-0F94-4A40-AF7F-6CFBC077450F}"/>
              </a:ext>
              <a:ext uri="{C183D7F6-B498-43B3-948B-1728B52AA6E4}">
                <adec:decorative xmlns:adec="http://schemas.microsoft.com/office/drawing/2017/decorative" val="1"/>
              </a:ext>
            </a:extLst>
          </p:cNvPr>
          <p:cNvSpPr>
            <a:spLocks noGrp="1"/>
          </p:cNvSpPr>
          <p:nvPr>
            <p:ph type="ftr" sz="quarter" idx="17"/>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50FD0080-E47B-4511-92CD-E6288A0B8F9F}"/>
              </a:ext>
              <a:ext uri="{C183D7F6-B498-43B3-948B-1728B52AA6E4}">
                <adec:decorative xmlns:adec="http://schemas.microsoft.com/office/drawing/2017/decorative" val="1"/>
              </a:ext>
            </a:extLst>
          </p:cNvPr>
          <p:cNvSpPr>
            <a:spLocks noGrp="1"/>
          </p:cNvSpPr>
          <p:nvPr>
            <p:ph type="sldNum" sz="quarter" idx="1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700713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sz="half" idx="1"/>
          </p:nvPr>
        </p:nvSpPr>
        <p:spPr>
          <a:xfrm>
            <a:off x="390003" y="1381125"/>
            <a:ext cx="3480717" cy="370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0" name="Bildplatzhalter 9"/>
          <p:cNvSpPr>
            <a:spLocks noGrp="1"/>
          </p:cNvSpPr>
          <p:nvPr>
            <p:ph type="pic" sz="quarter" idx="14"/>
          </p:nvPr>
        </p:nvSpPr>
        <p:spPr>
          <a:xfrm>
            <a:off x="4079740" y="1381125"/>
            <a:ext cx="3150000" cy="3708400"/>
          </a:xfrm>
          <a:solidFill>
            <a:schemeClr val="bg1">
              <a:lumMod val="95000"/>
            </a:schemeClr>
          </a:solidFill>
        </p:spPr>
        <p:txBody>
          <a:bodyPr/>
          <a:lstStyle/>
          <a:p>
            <a:r>
              <a:rPr lang="en-US"/>
              <a:t>Click icon to add picture</a:t>
            </a:r>
          </a:p>
        </p:txBody>
      </p:sp>
      <p:sp>
        <p:nvSpPr>
          <p:cNvPr id="5" name="Datumsplatzhalter 4">
            <a:extLst>
              <a:ext uri="{FF2B5EF4-FFF2-40B4-BE49-F238E27FC236}">
                <a16:creationId xmlns:a16="http://schemas.microsoft.com/office/drawing/2014/main" id="{1DD21497-46B8-4DEB-9268-0633018AA300}"/>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DCD5E6AA-90A9-4348-8BFD-9F2BDCEF00AC}"/>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E192297-8D40-4F2E-AE28-14AB7F52B63A}"/>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347014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9"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13" name="Bildplatzhalter 7"/>
          <p:cNvSpPr>
            <a:spLocks noGrp="1"/>
          </p:cNvSpPr>
          <p:nvPr>
            <p:ph type="pic" sz="quarter" idx="19"/>
          </p:nvPr>
        </p:nvSpPr>
        <p:spPr>
          <a:xfrm>
            <a:off x="0" y="1381124"/>
            <a:ext cx="2700000" cy="2164255"/>
          </a:xfrm>
          <a:solidFill>
            <a:schemeClr val="bg1">
              <a:lumMod val="95000"/>
            </a:schemeClr>
          </a:solidFill>
        </p:spPr>
        <p:txBody>
          <a:bodyPr/>
          <a:lstStyle/>
          <a:p>
            <a:r>
              <a:rPr lang="en-US"/>
              <a:t>Click icon to add picture</a:t>
            </a:r>
            <a:endParaRPr lang="en-US" dirty="0"/>
          </a:p>
        </p:txBody>
      </p:sp>
      <p:sp>
        <p:nvSpPr>
          <p:cNvPr id="10" name="Bildplatzhalter 7"/>
          <p:cNvSpPr>
            <a:spLocks noGrp="1"/>
          </p:cNvSpPr>
          <p:nvPr>
            <p:ph type="pic" sz="quarter" idx="16"/>
          </p:nvPr>
        </p:nvSpPr>
        <p:spPr>
          <a:xfrm>
            <a:off x="2700000" y="1381124"/>
            <a:ext cx="2700000" cy="2164255"/>
          </a:xfrm>
          <a:solidFill>
            <a:schemeClr val="bg1">
              <a:lumMod val="95000"/>
            </a:schemeClr>
          </a:solidFill>
        </p:spPr>
        <p:txBody>
          <a:bodyPr/>
          <a:lstStyle/>
          <a:p>
            <a:r>
              <a:rPr lang="en-US"/>
              <a:t>Click icon to add picture</a:t>
            </a:r>
            <a:endParaRPr lang="en-US" dirty="0"/>
          </a:p>
        </p:txBody>
      </p:sp>
      <p:sp>
        <p:nvSpPr>
          <p:cNvPr id="14" name="Bildplatzhalter 7"/>
          <p:cNvSpPr>
            <a:spLocks noGrp="1"/>
          </p:cNvSpPr>
          <p:nvPr>
            <p:ph type="pic" sz="quarter" idx="20"/>
          </p:nvPr>
        </p:nvSpPr>
        <p:spPr>
          <a:xfrm>
            <a:off x="0" y="3548363"/>
            <a:ext cx="2700000" cy="2166637"/>
          </a:xfrm>
          <a:solidFill>
            <a:schemeClr val="bg1">
              <a:lumMod val="95000"/>
            </a:schemeClr>
          </a:solidFill>
        </p:spPr>
        <p:txBody>
          <a:bodyPr/>
          <a:lstStyle/>
          <a:p>
            <a:r>
              <a:rPr lang="en-US"/>
              <a:t>Click icon to add picture</a:t>
            </a:r>
            <a:endParaRPr lang="en-US" dirty="0"/>
          </a:p>
        </p:txBody>
      </p:sp>
      <p:sp>
        <p:nvSpPr>
          <p:cNvPr id="11" name="Bildplatzhalter 7"/>
          <p:cNvSpPr>
            <a:spLocks noGrp="1"/>
          </p:cNvSpPr>
          <p:nvPr>
            <p:ph type="pic" sz="quarter" idx="17"/>
          </p:nvPr>
        </p:nvSpPr>
        <p:spPr>
          <a:xfrm>
            <a:off x="2700000" y="3548363"/>
            <a:ext cx="2700000" cy="2166637"/>
          </a:xfrm>
          <a:solidFill>
            <a:schemeClr val="bg1">
              <a:lumMod val="95000"/>
            </a:schemeClr>
          </a:solidFill>
        </p:spPr>
        <p:txBody>
          <a:bodyPr/>
          <a:lstStyle/>
          <a:p>
            <a:r>
              <a:rPr lang="en-US"/>
              <a:t>Click icon to add picture</a:t>
            </a:r>
            <a:endParaRPr lang="en-US" dirty="0"/>
          </a:p>
        </p:txBody>
      </p:sp>
      <p:sp>
        <p:nvSpPr>
          <p:cNvPr id="12" name="Bildplatzhalter 7"/>
          <p:cNvSpPr>
            <a:spLocks noGrp="1"/>
          </p:cNvSpPr>
          <p:nvPr>
            <p:ph type="pic" sz="quarter" idx="18"/>
          </p:nvPr>
        </p:nvSpPr>
        <p:spPr>
          <a:xfrm>
            <a:off x="5400000" y="1381126"/>
            <a:ext cx="2220000" cy="4333875"/>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593991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401854" y="1115373"/>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1605425" y="1218275"/>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1" name="Bildplatzhalter 7"/>
          <p:cNvSpPr>
            <a:spLocks noGrp="1"/>
          </p:cNvSpPr>
          <p:nvPr>
            <p:ph type="pic" sz="quarter" idx="17"/>
          </p:nvPr>
        </p:nvSpPr>
        <p:spPr>
          <a:xfrm>
            <a:off x="401854" y="2555686"/>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2" name="Textplatzhalter 10"/>
          <p:cNvSpPr>
            <a:spLocks noGrp="1"/>
          </p:cNvSpPr>
          <p:nvPr>
            <p:ph type="body" sz="quarter" idx="18"/>
          </p:nvPr>
        </p:nvSpPr>
        <p:spPr>
          <a:xfrm>
            <a:off x="1605425" y="2658588"/>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3" name="Bildplatzhalter 7"/>
          <p:cNvSpPr>
            <a:spLocks noGrp="1"/>
          </p:cNvSpPr>
          <p:nvPr>
            <p:ph type="pic" sz="quarter" idx="19"/>
          </p:nvPr>
        </p:nvSpPr>
        <p:spPr>
          <a:xfrm>
            <a:off x="401854" y="3996000"/>
            <a:ext cx="1024609" cy="1024609"/>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24" name="Textplatzhalter 10"/>
          <p:cNvSpPr>
            <a:spLocks noGrp="1"/>
          </p:cNvSpPr>
          <p:nvPr>
            <p:ph type="body" sz="quarter" idx="20"/>
          </p:nvPr>
        </p:nvSpPr>
        <p:spPr>
          <a:xfrm>
            <a:off x="1605425" y="4098902"/>
            <a:ext cx="49470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5D65EDFE-5430-4CCA-B6E3-8440312139B2}"/>
              </a:ext>
              <a:ext uri="{C183D7F6-B498-43B3-948B-1728B52AA6E4}">
                <adec:decorative xmlns:adec="http://schemas.microsoft.com/office/drawing/2017/decorative" val="1"/>
              </a:ext>
            </a:extLst>
          </p:cNvPr>
          <p:cNvSpPr>
            <a:spLocks noGrp="1"/>
          </p:cNvSpPr>
          <p:nvPr>
            <p:ph type="dt" sz="half" idx="21"/>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2A1A3235-BCE7-4A17-84CC-4164377DE4D8}"/>
              </a:ext>
              <a:ext uri="{C183D7F6-B498-43B3-948B-1728B52AA6E4}">
                <adec:decorative xmlns:adec="http://schemas.microsoft.com/office/drawing/2017/decorative" val="1"/>
              </a:ext>
            </a:extLst>
          </p:cNvPr>
          <p:cNvSpPr>
            <a:spLocks noGrp="1"/>
          </p:cNvSpPr>
          <p:nvPr>
            <p:ph type="ftr" sz="quarter" idx="22"/>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74DC407E-0A88-4CE6-A9FD-01EB88E48E7D}"/>
              </a:ext>
              <a:ext uri="{C183D7F6-B498-43B3-948B-1728B52AA6E4}">
                <adec:decorative xmlns:adec="http://schemas.microsoft.com/office/drawing/2017/decorative" val="1"/>
              </a:ext>
            </a:extLst>
          </p:cNvPr>
          <p:cNvSpPr>
            <a:spLocks noGrp="1"/>
          </p:cNvSpPr>
          <p:nvPr>
            <p:ph type="sldNum" sz="quarter" idx="23"/>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38721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Click to edit Master title style</a:t>
            </a:r>
            <a:endParaRPr lang="de-DE" dirty="0"/>
          </a:p>
        </p:txBody>
      </p:sp>
      <p:sp>
        <p:nvSpPr>
          <p:cNvPr id="8" name="Bildplatzhalter 7"/>
          <p:cNvSpPr>
            <a:spLocks noGrp="1"/>
          </p:cNvSpPr>
          <p:nvPr>
            <p:ph type="pic" sz="quarter" idx="14"/>
          </p:nvPr>
        </p:nvSpPr>
        <p:spPr>
          <a:xfrm>
            <a:off x="396875" y="1115373"/>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2" name="Textplatzhalter 10"/>
          <p:cNvSpPr>
            <a:spLocks noGrp="1"/>
          </p:cNvSpPr>
          <p:nvPr>
            <p:ph type="body" sz="quarter" idx="16"/>
          </p:nvPr>
        </p:nvSpPr>
        <p:spPr>
          <a:xfrm>
            <a:off x="2015838" y="1245972"/>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7"/>
          <p:cNvSpPr>
            <a:spLocks noGrp="1"/>
          </p:cNvSpPr>
          <p:nvPr>
            <p:ph type="pic" sz="quarter" idx="21"/>
          </p:nvPr>
        </p:nvSpPr>
        <p:spPr>
          <a:xfrm>
            <a:off x="396875" y="2561266"/>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4" name="Textplatzhalter 10"/>
          <p:cNvSpPr>
            <a:spLocks noGrp="1"/>
          </p:cNvSpPr>
          <p:nvPr>
            <p:ph type="body" sz="quarter" idx="22"/>
          </p:nvPr>
        </p:nvSpPr>
        <p:spPr>
          <a:xfrm>
            <a:off x="2015838" y="2691865"/>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Bildplatzhalter 7"/>
          <p:cNvSpPr>
            <a:spLocks noGrp="1"/>
          </p:cNvSpPr>
          <p:nvPr>
            <p:ph type="pic" sz="quarter" idx="23"/>
          </p:nvPr>
        </p:nvSpPr>
        <p:spPr>
          <a:xfrm>
            <a:off x="396875" y="4007159"/>
            <a:ext cx="1440000" cy="1080000"/>
          </a:xfrm>
          <a:prstGeom prst="rect">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6" name="Textplatzhalter 10"/>
          <p:cNvSpPr>
            <a:spLocks noGrp="1"/>
          </p:cNvSpPr>
          <p:nvPr>
            <p:ph type="body" sz="quarter" idx="24"/>
          </p:nvPr>
        </p:nvSpPr>
        <p:spPr>
          <a:xfrm>
            <a:off x="2015838" y="4137758"/>
            <a:ext cx="4446162"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Datumsplatzhalter 1">
            <a:extLst>
              <a:ext uri="{FF2B5EF4-FFF2-40B4-BE49-F238E27FC236}">
                <a16:creationId xmlns:a16="http://schemas.microsoft.com/office/drawing/2014/main" id="{F32EB723-F173-46EB-BDF5-41EBBE806A33}"/>
              </a:ext>
              <a:ext uri="{C183D7F6-B498-43B3-948B-1728B52AA6E4}">
                <adec:decorative xmlns:adec="http://schemas.microsoft.com/office/drawing/2017/decorative" val="1"/>
              </a:ext>
            </a:extLst>
          </p:cNvPr>
          <p:cNvSpPr>
            <a:spLocks noGrp="1"/>
          </p:cNvSpPr>
          <p:nvPr>
            <p:ph type="dt" sz="half" idx="25"/>
          </p:nvPr>
        </p:nvSpPr>
        <p:spPr/>
        <p:txBody>
          <a:bodyPr/>
          <a:lstStyle/>
          <a:p>
            <a:r>
              <a:rPr lang="en-US"/>
              <a:t>09.07.2024</a:t>
            </a:r>
            <a:endParaRPr lang="de-DE" dirty="0"/>
          </a:p>
        </p:txBody>
      </p:sp>
      <p:sp>
        <p:nvSpPr>
          <p:cNvPr id="7" name="Fußzeilenplatzhalter 6">
            <a:extLst>
              <a:ext uri="{FF2B5EF4-FFF2-40B4-BE49-F238E27FC236}">
                <a16:creationId xmlns:a16="http://schemas.microsoft.com/office/drawing/2014/main" id="{0E8A9B19-57C3-449D-AE45-E1125ABF93C8}"/>
              </a:ext>
              <a:ext uri="{C183D7F6-B498-43B3-948B-1728B52AA6E4}">
                <adec:decorative xmlns:adec="http://schemas.microsoft.com/office/drawing/2017/decorative" val="1"/>
              </a:ext>
            </a:extLst>
          </p:cNvPr>
          <p:cNvSpPr>
            <a:spLocks noGrp="1"/>
          </p:cNvSpPr>
          <p:nvPr>
            <p:ph type="ftr" sz="quarter" idx="26"/>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D3BCA695-D6EC-4C37-9CF1-1467F98772A3}"/>
              </a:ext>
              <a:ext uri="{C183D7F6-B498-43B3-948B-1728B52AA6E4}">
                <adec:decorative xmlns:adec="http://schemas.microsoft.com/office/drawing/2017/decorative" val="1"/>
              </a:ext>
            </a:extLst>
          </p:cNvPr>
          <p:cNvSpPr>
            <a:spLocks noGrp="1"/>
          </p:cNvSpPr>
          <p:nvPr>
            <p:ph type="sldNum" sz="quarter" idx="2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97200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15"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963353"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588983"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588983"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a:extLst>
              <a:ext uri="{C183D7F6-B498-43B3-948B-1728B52AA6E4}">
                <adec:decorative xmlns:adec="http://schemas.microsoft.com/office/drawing/2017/decorative" val="1"/>
              </a:ext>
            </a:extLst>
          </p:cNvPr>
          <p:cNvSpPr/>
          <p:nvPr userDrawn="1"/>
        </p:nvSpPr>
        <p:spPr>
          <a:xfrm>
            <a:off x="3236048" y="2315784"/>
            <a:ext cx="234503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2"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808562" y="1703642"/>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3" name="Textplatzhalter 10"/>
          <p:cNvSpPr>
            <a:spLocks noGrp="1"/>
          </p:cNvSpPr>
          <p:nvPr>
            <p:ph type="body" sz="quarter" idx="18" hasCustomPrompt="1"/>
          </p:nvPr>
        </p:nvSpPr>
        <p:spPr>
          <a:xfrm>
            <a:off x="3434192" y="3214800"/>
            <a:ext cx="1950242"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3434192" y="3600000"/>
            <a:ext cx="1950242"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362FC0BE-CD4C-4627-AA85-BE505B3D8BD7}"/>
              </a:ext>
              <a:ext uri="{C183D7F6-B498-43B3-948B-1728B52AA6E4}">
                <adec:decorative xmlns:adec="http://schemas.microsoft.com/office/drawing/2017/decorative" val="1"/>
              </a:ext>
            </a:extLst>
          </p:cNvPr>
          <p:cNvSpPr>
            <a:spLocks noGrp="1"/>
          </p:cNvSpPr>
          <p:nvPr>
            <p:ph type="dt" sz="half" idx="2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5B42556-4411-4403-BAF3-463CA5235678}"/>
              </a:ext>
              <a:ext uri="{C183D7F6-B498-43B3-948B-1728B52AA6E4}">
                <adec:decorative xmlns:adec="http://schemas.microsoft.com/office/drawing/2017/decorative" val="1"/>
              </a:ext>
            </a:extLst>
          </p:cNvPr>
          <p:cNvSpPr>
            <a:spLocks noGrp="1"/>
          </p:cNvSpPr>
          <p:nvPr>
            <p:ph type="ftr" sz="quarter" idx="21"/>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9DEA0CC9-0126-4D80-A084-E00E0AD29F58}"/>
              </a:ext>
              <a:ext uri="{C183D7F6-B498-43B3-948B-1728B52AA6E4}">
                <adec:decorative xmlns:adec="http://schemas.microsoft.com/office/drawing/2017/decorative" val="1"/>
              </a:ext>
            </a:extLst>
          </p:cNvPr>
          <p:cNvSpPr>
            <a:spLocks noGrp="1"/>
          </p:cNvSpPr>
          <p:nvPr>
            <p:ph type="sldNum" sz="quarter" idx="2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3250102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7"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90838"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noChangeAspect="1"/>
          </p:cNvSpPr>
          <p:nvPr>
            <p:ph type="pic" sz="quarter" idx="14"/>
          </p:nvPr>
        </p:nvSpPr>
        <p:spPr>
          <a:xfrm>
            <a:off x="851855"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1" name="Textplatzhalter 10"/>
          <p:cNvSpPr>
            <a:spLocks noGrp="1"/>
          </p:cNvSpPr>
          <p:nvPr>
            <p:ph type="body" sz="quarter" idx="15" hasCustomPrompt="1"/>
          </p:nvPr>
        </p:nvSpPr>
        <p:spPr>
          <a:xfrm>
            <a:off x="600000"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a:extLst>
              <a:ext uri="{C183D7F6-B498-43B3-948B-1728B52AA6E4}">
                <adec:decorative xmlns:adec="http://schemas.microsoft.com/office/drawing/2017/decorative" val="1"/>
              </a:ext>
            </a:extLst>
          </p:cNvPr>
          <p:cNvSpPr/>
          <p:nvPr userDrawn="1"/>
        </p:nvSpPr>
        <p:spPr>
          <a:xfrm>
            <a:off x="2765798" y="2315784"/>
            <a:ext cx="210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4" name="Bildplatzhalter 7">
            <a:extLst>
              <a:ext uri="{C183D7F6-B498-43B3-948B-1728B52AA6E4}">
                <adec:decorative xmlns:adec="http://schemas.microsoft.com/office/drawing/2017/decorative" val="1"/>
              </a:ext>
            </a:extLst>
          </p:cNvPr>
          <p:cNvSpPr>
            <a:spLocks noGrp="1" noChangeAspect="1"/>
          </p:cNvSpPr>
          <p:nvPr>
            <p:ph type="pic" sz="quarter" idx="17"/>
          </p:nvPr>
        </p:nvSpPr>
        <p:spPr>
          <a:xfrm>
            <a:off x="3215798"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5" name="Textplatzhalter 10"/>
          <p:cNvSpPr>
            <a:spLocks noGrp="1"/>
          </p:cNvSpPr>
          <p:nvPr>
            <p:ph type="body" sz="quarter" idx="18" hasCustomPrompt="1"/>
          </p:nvPr>
        </p:nvSpPr>
        <p:spPr>
          <a:xfrm>
            <a:off x="2963943"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2963943"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a:extLst>
              <a:ext uri="{C183D7F6-B498-43B3-948B-1728B52AA6E4}">
                <adec:decorative xmlns:adec="http://schemas.microsoft.com/office/drawing/2017/decorative" val="1"/>
              </a:ext>
            </a:extLst>
          </p:cNvPr>
          <p:cNvSpPr/>
          <p:nvPr userDrawn="1"/>
        </p:nvSpPr>
        <p:spPr>
          <a:xfrm>
            <a:off x="5129740" y="2315784"/>
            <a:ext cx="210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18" name="Bildplatzhalter 7">
            <a:extLst>
              <a:ext uri="{C183D7F6-B498-43B3-948B-1728B52AA6E4}">
                <adec:decorative xmlns:adec="http://schemas.microsoft.com/office/drawing/2017/decorative" val="1"/>
              </a:ext>
            </a:extLst>
          </p:cNvPr>
          <p:cNvSpPr>
            <a:spLocks noGrp="1" noChangeAspect="1"/>
          </p:cNvSpPr>
          <p:nvPr>
            <p:ph type="pic" sz="quarter" idx="20"/>
          </p:nvPr>
        </p:nvSpPr>
        <p:spPr>
          <a:xfrm>
            <a:off x="5579740" y="1702800"/>
            <a:ext cx="1224000" cy="1224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19" name="Textplatzhalter 10"/>
          <p:cNvSpPr>
            <a:spLocks noGrp="1"/>
          </p:cNvSpPr>
          <p:nvPr>
            <p:ph type="body" sz="quarter" idx="21" hasCustomPrompt="1"/>
          </p:nvPr>
        </p:nvSpPr>
        <p:spPr>
          <a:xfrm>
            <a:off x="5327885" y="3214800"/>
            <a:ext cx="1800000" cy="252000"/>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5327885" y="3600000"/>
            <a:ext cx="1800000" cy="119425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4CEAAF95-1E7C-439B-B17B-4EE7F6B7625C}"/>
              </a:ext>
              <a:ext uri="{C183D7F6-B498-43B3-948B-1728B52AA6E4}">
                <adec:decorative xmlns:adec="http://schemas.microsoft.com/office/drawing/2017/decorative" val="1"/>
              </a:ext>
            </a:extLst>
          </p:cNvPr>
          <p:cNvSpPr>
            <a:spLocks noGrp="1"/>
          </p:cNvSpPr>
          <p:nvPr>
            <p:ph type="dt" sz="half" idx="23"/>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94C19C5-0EAF-4980-9D85-20656307C403}"/>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288FC159-6705-469F-BDBE-58D9127C0A91}"/>
              </a:ext>
              <a:ext uri="{C183D7F6-B498-43B3-948B-1728B52AA6E4}">
                <adec:decorative xmlns:adec="http://schemas.microsoft.com/office/drawing/2017/decorative" val="1"/>
              </a:ext>
            </a:extLst>
          </p:cNvPr>
          <p:cNvSpPr>
            <a:spLocks noGrp="1"/>
          </p:cNvSpPr>
          <p:nvPr>
            <p:ph type="sldNum" sz="quarter" idx="25"/>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5584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23"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9" name="Rechteck 8">
            <a:extLst>
              <a:ext uri="{C183D7F6-B498-43B3-948B-1728B52AA6E4}">
                <adec:decorative xmlns:adec="http://schemas.microsoft.com/office/drawing/2017/decorative" val="1"/>
              </a:ext>
            </a:extLst>
          </p:cNvPr>
          <p:cNvSpPr/>
          <p:nvPr userDrawn="1"/>
        </p:nvSpPr>
        <p:spPr>
          <a:xfrm>
            <a:off x="388939" y="2315786"/>
            <a:ext cx="1692917"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8" name="Bildplatzhalter 7">
            <a:extLst>
              <a:ext uri="{C183D7F6-B498-43B3-948B-1728B52AA6E4}">
                <adec:decorative xmlns:adec="http://schemas.microsoft.com/office/drawing/2017/decorative" val="1"/>
              </a:ext>
            </a:extLst>
          </p:cNvPr>
          <p:cNvSpPr>
            <a:spLocks noGrp="1"/>
          </p:cNvSpPr>
          <p:nvPr>
            <p:ph type="pic" sz="quarter" idx="14"/>
          </p:nvPr>
        </p:nvSpPr>
        <p:spPr>
          <a:xfrm>
            <a:off x="665855"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1" name="Textplatzhalter 10"/>
          <p:cNvSpPr>
            <a:spLocks noGrp="1"/>
          </p:cNvSpPr>
          <p:nvPr>
            <p:ph type="body" sz="quarter" idx="15" hasCustomPrompt="1"/>
          </p:nvPr>
        </p:nvSpPr>
        <p:spPr>
          <a:xfrm>
            <a:off x="60000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00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a:extLst>
              <a:ext uri="{C183D7F6-B498-43B3-948B-1728B52AA6E4}">
                <adec:decorative xmlns:adec="http://schemas.microsoft.com/office/drawing/2017/decorative" val="1"/>
              </a:ext>
            </a:extLst>
          </p:cNvPr>
          <p:cNvSpPr/>
          <p:nvPr userDrawn="1"/>
        </p:nvSpPr>
        <p:spPr>
          <a:xfrm>
            <a:off x="2121211"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5" name="Bildplatzhalter 7">
            <a:extLst>
              <a:ext uri="{C183D7F6-B498-43B3-948B-1728B52AA6E4}">
                <adec:decorative xmlns:adec="http://schemas.microsoft.com/office/drawing/2017/decorative" val="1"/>
              </a:ext>
            </a:extLst>
          </p:cNvPr>
          <p:cNvSpPr>
            <a:spLocks noGrp="1"/>
          </p:cNvSpPr>
          <p:nvPr>
            <p:ph type="pic" sz="quarter" idx="17"/>
          </p:nvPr>
        </p:nvSpPr>
        <p:spPr>
          <a:xfrm>
            <a:off x="2385211"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26" name="Textplatzhalter 10"/>
          <p:cNvSpPr>
            <a:spLocks noGrp="1"/>
          </p:cNvSpPr>
          <p:nvPr>
            <p:ph type="body" sz="quarter" idx="18" hasCustomPrompt="1"/>
          </p:nvPr>
        </p:nvSpPr>
        <p:spPr>
          <a:xfrm>
            <a:off x="2316197"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316197"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a:extLst>
              <a:ext uri="{C183D7F6-B498-43B3-948B-1728B52AA6E4}">
                <adec:decorative xmlns:adec="http://schemas.microsoft.com/office/drawing/2017/decorative" val="1"/>
              </a:ext>
            </a:extLst>
          </p:cNvPr>
          <p:cNvSpPr/>
          <p:nvPr userDrawn="1"/>
        </p:nvSpPr>
        <p:spPr>
          <a:xfrm>
            <a:off x="3840567"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29" name="Bildplatzhalter 7">
            <a:extLst>
              <a:ext uri="{C183D7F6-B498-43B3-948B-1728B52AA6E4}">
                <adec:decorative xmlns:adec="http://schemas.microsoft.com/office/drawing/2017/decorative" val="1"/>
              </a:ext>
            </a:extLst>
          </p:cNvPr>
          <p:cNvSpPr>
            <a:spLocks noGrp="1"/>
          </p:cNvSpPr>
          <p:nvPr>
            <p:ph type="pic" sz="quarter" idx="20"/>
          </p:nvPr>
        </p:nvSpPr>
        <p:spPr>
          <a:xfrm>
            <a:off x="4104567"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0" name="Textplatzhalter 10"/>
          <p:cNvSpPr>
            <a:spLocks noGrp="1"/>
          </p:cNvSpPr>
          <p:nvPr>
            <p:ph type="body" sz="quarter" idx="21" hasCustomPrompt="1"/>
          </p:nvPr>
        </p:nvSpPr>
        <p:spPr>
          <a:xfrm>
            <a:off x="4037133"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037133"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a:extLst>
              <a:ext uri="{C183D7F6-B498-43B3-948B-1728B52AA6E4}">
                <adec:decorative xmlns:adec="http://schemas.microsoft.com/office/drawing/2017/decorative" val="1"/>
              </a:ext>
            </a:extLst>
          </p:cNvPr>
          <p:cNvSpPr/>
          <p:nvPr userDrawn="1"/>
        </p:nvSpPr>
        <p:spPr>
          <a:xfrm>
            <a:off x="5559924" y="2315786"/>
            <a:ext cx="168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70" dirty="0"/>
          </a:p>
        </p:txBody>
      </p:sp>
      <p:sp>
        <p:nvSpPr>
          <p:cNvPr id="33" name="Bildplatzhalter 7">
            <a:extLst>
              <a:ext uri="{C183D7F6-B498-43B3-948B-1728B52AA6E4}">
                <adec:decorative xmlns:adec="http://schemas.microsoft.com/office/drawing/2017/decorative" val="1"/>
              </a:ext>
            </a:extLst>
          </p:cNvPr>
          <p:cNvSpPr>
            <a:spLocks noGrp="1"/>
          </p:cNvSpPr>
          <p:nvPr>
            <p:ph type="pic" sz="quarter" idx="23"/>
          </p:nvPr>
        </p:nvSpPr>
        <p:spPr>
          <a:xfrm>
            <a:off x="5823924" y="1739375"/>
            <a:ext cx="1152000" cy="1152000"/>
          </a:xfrm>
          <a:prstGeom prst="ellipse">
            <a:avLst/>
          </a:prstGeom>
          <a:solidFill>
            <a:schemeClr val="bg1">
              <a:lumMod val="95000"/>
            </a:schemeClr>
          </a:solidFill>
        </p:spPr>
        <p:txBody>
          <a:bodyPr tIns="0"/>
          <a:lstStyle>
            <a:lvl1pPr marL="0" indent="0" algn="ctr">
              <a:buNone/>
              <a:defRPr sz="1000"/>
            </a:lvl1pPr>
          </a:lstStyle>
          <a:p>
            <a:r>
              <a:rPr lang="en-US"/>
              <a:t>Click icon to add picture</a:t>
            </a:r>
          </a:p>
        </p:txBody>
      </p:sp>
      <p:sp>
        <p:nvSpPr>
          <p:cNvPr id="34" name="Textplatzhalter 10"/>
          <p:cNvSpPr>
            <a:spLocks noGrp="1"/>
          </p:cNvSpPr>
          <p:nvPr>
            <p:ph type="body" sz="quarter" idx="24" hasCustomPrompt="1"/>
          </p:nvPr>
        </p:nvSpPr>
        <p:spPr>
          <a:xfrm>
            <a:off x="5758070" y="3214804"/>
            <a:ext cx="1354162" cy="407775"/>
          </a:xfrm>
        </p:spPr>
        <p:txBody>
          <a:bodyPr/>
          <a:lstStyle>
            <a:lvl1pPr marL="0" indent="0">
              <a:buNone/>
              <a:defRPr sz="11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5758070" y="3809772"/>
            <a:ext cx="1354162" cy="1135960"/>
          </a:xfrm>
        </p:spPr>
        <p:txBody>
          <a:bodyPr/>
          <a:lstStyle>
            <a:lvl1pPr marL="0" indent="0">
              <a:spcBef>
                <a:spcPts val="1000"/>
              </a:spcBef>
              <a:buNone/>
              <a:defRPr sz="11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 name="Datumsplatzhalter 1">
            <a:extLst>
              <a:ext uri="{FF2B5EF4-FFF2-40B4-BE49-F238E27FC236}">
                <a16:creationId xmlns:a16="http://schemas.microsoft.com/office/drawing/2014/main" id="{F056291B-A240-4F2F-93A1-34447A945662}"/>
              </a:ext>
              <a:ext uri="{C183D7F6-B498-43B3-948B-1728B52AA6E4}">
                <adec:decorative xmlns:adec="http://schemas.microsoft.com/office/drawing/2017/decorative" val="1"/>
              </a:ext>
            </a:extLst>
          </p:cNvPr>
          <p:cNvSpPr>
            <a:spLocks noGrp="1"/>
          </p:cNvSpPr>
          <p:nvPr>
            <p:ph type="dt" sz="half" idx="26"/>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30FDCC4-5DBC-421B-B9BD-34F2689E2C52}"/>
              </a:ext>
              <a:ext uri="{C183D7F6-B498-43B3-948B-1728B52AA6E4}">
                <adec:decorative xmlns:adec="http://schemas.microsoft.com/office/drawing/2017/decorative" val="1"/>
              </a:ext>
            </a:extLst>
          </p:cNvPr>
          <p:cNvSpPr>
            <a:spLocks noGrp="1"/>
          </p:cNvSpPr>
          <p:nvPr>
            <p:ph type="ftr" sz="quarter" idx="27"/>
          </p:nvPr>
        </p:nvSpPr>
        <p:spPr/>
        <p:txBody>
          <a:bodyPr/>
          <a:lstStyle/>
          <a:p>
            <a:r>
              <a:rPr lang="en-US"/>
              <a:t>university of Stuttgart</a:t>
            </a:r>
            <a:endParaRPr lang="en-US" dirty="0"/>
          </a:p>
        </p:txBody>
      </p:sp>
      <p:sp>
        <p:nvSpPr>
          <p:cNvPr id="10" name="Foliennummernplatzhalter 9">
            <a:extLst>
              <a:ext uri="{FF2B5EF4-FFF2-40B4-BE49-F238E27FC236}">
                <a16:creationId xmlns:a16="http://schemas.microsoft.com/office/drawing/2014/main" id="{BEF8F6F0-1159-474F-AAEB-A33C1AB83485}"/>
              </a:ext>
              <a:ext uri="{C183D7F6-B498-43B3-948B-1728B52AA6E4}">
                <adec:decorative xmlns:adec="http://schemas.microsoft.com/office/drawing/2017/decorative" val="1"/>
              </a:ext>
            </a:extLst>
          </p:cNvPr>
          <p:cNvSpPr>
            <a:spLocks noGrp="1"/>
          </p:cNvSpPr>
          <p:nvPr>
            <p:ph type="sldNum" sz="quarter" idx="28"/>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8259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2 Institute Sublogo Kreis">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9" name="Bildplatzhalter 8"/>
          <p:cNvSpPr>
            <a:spLocks noGrp="1"/>
          </p:cNvSpPr>
          <p:nvPr>
            <p:ph type="pic" sz="quarter" idx="10"/>
          </p:nvPr>
        </p:nvSpPr>
        <p:spPr>
          <a:xfrm>
            <a:off x="0" y="1381126"/>
            <a:ext cx="7620000" cy="4335675"/>
          </a:xfrm>
          <a:solidFill>
            <a:schemeClr val="bg1">
              <a:lumMod val="85000"/>
            </a:schemeClr>
          </a:solidFill>
        </p:spPr>
        <p:txBody>
          <a:bodyPr lIns="72000"/>
          <a:lstStyle>
            <a:lvl1pPr marL="0" indent="0">
              <a:buNone/>
              <a:defRPr sz="1200"/>
            </a:lvl1pPr>
          </a:lstStyle>
          <a:p>
            <a:r>
              <a:rPr lang="en-US"/>
              <a:t>Click icon to add picture</a:t>
            </a:r>
            <a:endParaRPr lang="en-US" dirty="0"/>
          </a:p>
        </p:txBody>
      </p:sp>
      <p:sp>
        <p:nvSpPr>
          <p:cNvPr id="14" name="Titel 13">
            <a:extLst>
              <a:ext uri="{C183D7F6-B498-43B3-948B-1728B52AA6E4}">
                <adec:decorative xmlns:adec="http://schemas.microsoft.com/office/drawing/2017/decorative" val="1"/>
              </a:ext>
            </a:extLst>
          </p:cNvPr>
          <p:cNvSpPr>
            <a:spLocks noGrp="1"/>
          </p:cNvSpPr>
          <p:nvPr>
            <p:ph type="ctrTitle"/>
          </p:nvPr>
        </p:nvSpPr>
        <p:spPr>
          <a:xfrm>
            <a:off x="2984894" y="451027"/>
            <a:ext cx="4635106" cy="5265775"/>
          </a:xfrm>
          <a:custGeom>
            <a:avLst/>
            <a:gdLst>
              <a:gd name="connsiteX0" fmla="*/ 3097937 w 4635106"/>
              <a:gd name="connsiteY0" fmla="*/ 0 h 5265775"/>
              <a:gd name="connsiteX1" fmla="*/ 4574598 w 4635106"/>
              <a:gd name="connsiteY1" fmla="*/ 373905 h 5265775"/>
              <a:gd name="connsiteX2" fmla="*/ 4635106 w 4635106"/>
              <a:gd name="connsiteY2" fmla="*/ 410664 h 5265775"/>
              <a:gd name="connsiteX3" fmla="*/ 4635106 w 4635106"/>
              <a:gd name="connsiteY3" fmla="*/ 5265775 h 5265775"/>
              <a:gd name="connsiteX4" fmla="*/ 886703 w 4635106"/>
              <a:gd name="connsiteY4" fmla="*/ 5265775 h 5265775"/>
              <a:gd name="connsiteX5" fmla="*/ 707419 w 4635106"/>
              <a:gd name="connsiteY5" fmla="*/ 5068513 h 5265775"/>
              <a:gd name="connsiteX6" fmla="*/ 0 w 4635106"/>
              <a:gd name="connsiteY6" fmla="*/ 3097937 h 5265775"/>
              <a:gd name="connsiteX7" fmla="*/ 3097937 w 4635106"/>
              <a:gd name="connsiteY7" fmla="*/ 0 h 526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5106" h="5265775">
                <a:moveTo>
                  <a:pt x="3097937" y="0"/>
                </a:moveTo>
                <a:cubicBezTo>
                  <a:pt x="3632607" y="0"/>
                  <a:pt x="4135641" y="135449"/>
                  <a:pt x="4574598" y="373905"/>
                </a:cubicBezTo>
                <a:lnTo>
                  <a:pt x="4635106" y="410664"/>
                </a:lnTo>
                <a:lnTo>
                  <a:pt x="4635106" y="5265775"/>
                </a:lnTo>
                <a:lnTo>
                  <a:pt x="886703" y="5265775"/>
                </a:lnTo>
                <a:lnTo>
                  <a:pt x="707419" y="5068513"/>
                </a:lnTo>
                <a:cubicBezTo>
                  <a:pt x="265480" y="4533007"/>
                  <a:pt x="0" y="3846475"/>
                  <a:pt x="0" y="3097937"/>
                </a:cubicBezTo>
                <a:cubicBezTo>
                  <a:pt x="0" y="1386994"/>
                  <a:pt x="1386994" y="0"/>
                  <a:pt x="3097937" y="0"/>
                </a:cubicBezTo>
                <a:close/>
              </a:path>
            </a:pathLst>
          </a:custGeom>
          <a:solidFill>
            <a:schemeClr val="accent1"/>
          </a:solidFill>
        </p:spPr>
        <p:txBody>
          <a:bodyPr wrap="square" lIns="0" tIns="0" rIns="0" bIns="1260000" anchor="b" anchorCtr="0">
            <a:noAutofit/>
          </a:bodyPr>
          <a:lstStyle>
            <a:lvl1pPr marL="0" indent="0" algn="ctr">
              <a:lnSpc>
                <a:spcPct val="90000"/>
              </a:lnSpc>
              <a:defRPr sz="200" b="1" baseline="0">
                <a:solidFill>
                  <a:schemeClr val="accent1"/>
                </a:solidFill>
              </a:defRPr>
            </a:lvl1pPr>
          </a:lstStyle>
          <a:p>
            <a:r>
              <a:rPr lang="en-US"/>
              <a:t>Click to edit Master title style</a:t>
            </a:r>
            <a:endParaRPr lang="de-DE" dirty="0"/>
          </a:p>
        </p:txBody>
      </p:sp>
      <p:sp>
        <p:nvSpPr>
          <p:cNvPr id="11" name="Textplatzhalter 3"/>
          <p:cNvSpPr>
            <a:spLocks noGrp="1"/>
          </p:cNvSpPr>
          <p:nvPr>
            <p:ph type="body" sz="quarter" idx="16" hasCustomPrompt="1"/>
          </p:nvPr>
        </p:nvSpPr>
        <p:spPr>
          <a:xfrm>
            <a:off x="3705225" y="1573079"/>
            <a:ext cx="3638550" cy="3121003"/>
          </a:xfrm>
        </p:spPr>
        <p:txBody>
          <a:bodyPr anchor="b" anchorCtr="0"/>
          <a:lstStyle>
            <a:lvl1pPr marL="0" indent="0">
              <a:lnSpc>
                <a:spcPct val="90000"/>
              </a:lnSpc>
              <a:spcBef>
                <a:spcPts val="0"/>
              </a:spcBef>
              <a:buFontTx/>
              <a:buNone/>
              <a:defRPr sz="2800" b="1">
                <a:solidFill>
                  <a:schemeClr val="bg1"/>
                </a:solidFill>
                <a:highlight>
                  <a:srgbClr val="000000"/>
                </a:highlight>
              </a:defRPr>
            </a:lvl1pPr>
            <a:lvl2pPr marL="146826" indent="0">
              <a:buFontTx/>
              <a:buNone/>
              <a:defRPr sz="2800" b="1">
                <a:solidFill>
                  <a:schemeClr val="bg1"/>
                </a:solidFill>
              </a:defRPr>
            </a:lvl2pPr>
            <a:lvl3pPr marL="300266" indent="0">
              <a:buFontTx/>
              <a:buNone/>
              <a:defRPr sz="2800" b="1">
                <a:solidFill>
                  <a:schemeClr val="bg1"/>
                </a:solidFill>
              </a:defRPr>
            </a:lvl3pPr>
            <a:lvl4pPr marL="447092" indent="0">
              <a:buFontTx/>
              <a:buNone/>
              <a:defRPr sz="2800" b="1">
                <a:solidFill>
                  <a:schemeClr val="bg1"/>
                </a:solidFill>
              </a:defRPr>
            </a:lvl4pPr>
            <a:lvl5pPr marL="600532" indent="0">
              <a:buFontTx/>
              <a:buNone/>
              <a:defRPr sz="2800" b="1">
                <a:solidFill>
                  <a:schemeClr val="bg1"/>
                </a:solidFill>
              </a:defRPr>
            </a:lvl5pPr>
          </a:lstStyle>
          <a:p>
            <a:pPr lvl="0"/>
            <a:r>
              <a:rPr lang="de-DE" dirty="0"/>
              <a:t>Barrierefreier Titel – Text durch Klicken </a:t>
            </a:r>
            <a:br>
              <a:rPr lang="de-DE" dirty="0"/>
            </a:br>
            <a:r>
              <a:rPr lang="de-DE" dirty="0"/>
              <a:t>hinzufügen</a:t>
            </a:r>
          </a:p>
        </p:txBody>
      </p:sp>
      <p:sp>
        <p:nvSpPr>
          <p:cNvPr id="3" name="Subtitle 2"/>
          <p:cNvSpPr>
            <a:spLocks noGrp="1"/>
          </p:cNvSpPr>
          <p:nvPr>
            <p:ph type="subTitle" idx="1" hasCustomPrompt="1"/>
          </p:nvPr>
        </p:nvSpPr>
        <p:spPr>
          <a:xfrm>
            <a:off x="3705225" y="4748325"/>
            <a:ext cx="3638550" cy="428400"/>
          </a:xfrm>
        </p:spPr>
        <p:txBody>
          <a:bodyPr lIns="0" tIns="0" rIns="0" bIns="0">
            <a:noAutofit/>
          </a:bodyPr>
          <a:lstStyle>
            <a:lvl1pPr marL="0" indent="0" algn="l">
              <a:lnSpc>
                <a:spcPct val="100000"/>
              </a:lnSpc>
              <a:buNone/>
              <a:defRPr sz="1600">
                <a:solidFill>
                  <a:schemeClr val="bg1"/>
                </a:solidFill>
                <a:highlight>
                  <a:srgbClr val="000000"/>
                </a:highlight>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de-DE" dirty="0"/>
              <a:t>Formatvorlage des Untertitelmasters durch Klicken bearbeiten</a:t>
            </a:r>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5" hasCustomPrompt="1"/>
          </p:nvPr>
        </p:nvSpPr>
        <p:spPr>
          <a:xfrm>
            <a:off x="1968124" y="2096931"/>
            <a:ext cx="1606735" cy="1557959"/>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374623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716406"/>
            <a:ext cx="6840000" cy="276225"/>
          </a:xfrm>
        </p:spPr>
        <p:txBody>
          <a:bodyPr lIns="0" tIns="0" rIns="0" bIns="0"/>
          <a:lstStyle>
            <a:lvl1pPr marL="0" indent="0">
              <a:buNone/>
              <a:defRPr sz="1800" baseline="0"/>
            </a:lvl1pPr>
          </a:lstStyle>
          <a:p>
            <a:pPr lvl="0"/>
            <a:r>
              <a:rPr lang="de-DE" dirty="0"/>
              <a:t>Untertitel durch Klicken bearbeiten</a:t>
            </a:r>
          </a:p>
        </p:txBody>
      </p:sp>
      <p:sp>
        <p:nvSpPr>
          <p:cNvPr id="2" name="Datumsplatzhalter 1">
            <a:extLst>
              <a:ext uri="{FF2B5EF4-FFF2-40B4-BE49-F238E27FC236}">
                <a16:creationId xmlns:a16="http://schemas.microsoft.com/office/drawing/2014/main" id="{4F3E02D2-B4DD-4B18-B16D-42F506197EEE}"/>
              </a:ext>
              <a:ext uri="{C183D7F6-B498-43B3-948B-1728B52AA6E4}">
                <adec:decorative xmlns:adec="http://schemas.microsoft.com/office/drawing/2017/decorative" val="1"/>
              </a:ext>
            </a:extLst>
          </p:cNvPr>
          <p:cNvSpPr>
            <a:spLocks noGrp="1"/>
          </p:cNvSpPr>
          <p:nvPr>
            <p:ph type="dt" sz="half" idx="14"/>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1B2D78BF-34A9-419C-904E-23266DA49308}"/>
              </a:ext>
              <a:ext uri="{C183D7F6-B498-43B3-948B-1728B52AA6E4}">
                <adec:decorative xmlns:adec="http://schemas.microsoft.com/office/drawing/2017/decorative" val="1"/>
              </a:ext>
            </a:extLst>
          </p:cNvPr>
          <p:cNvSpPr>
            <a:spLocks noGrp="1"/>
          </p:cNvSpPr>
          <p:nvPr>
            <p:ph type="ftr" sz="quarter" idx="15"/>
          </p:nvPr>
        </p:nvSpPr>
        <p:spPr/>
        <p:txBody>
          <a:bodyPr/>
          <a:lstStyle/>
          <a:p>
            <a:r>
              <a:rPr lang="en-US"/>
              <a:t>university of Stuttgart</a:t>
            </a:r>
            <a:endParaRPr lang="en-US" dirty="0"/>
          </a:p>
        </p:txBody>
      </p:sp>
      <p:sp>
        <p:nvSpPr>
          <p:cNvPr id="9" name="Foliennummernplatzhalter 8">
            <a:extLst>
              <a:ext uri="{FF2B5EF4-FFF2-40B4-BE49-F238E27FC236}">
                <a16:creationId xmlns:a16="http://schemas.microsoft.com/office/drawing/2014/main" id="{CFA8145C-ADB4-48AD-A481-B8B40B13184E}"/>
              </a:ext>
              <a:ext uri="{C183D7F6-B498-43B3-948B-1728B52AA6E4}">
                <adec:decorative xmlns:adec="http://schemas.microsoft.com/office/drawing/2017/decorative" val="1"/>
              </a:ext>
            </a:extLst>
          </p:cNvPr>
          <p:cNvSpPr>
            <a:spLocks noGrp="1"/>
          </p:cNvSpPr>
          <p:nvPr>
            <p:ph type="sldNum" sz="quarter" idx="16"/>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47109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B5A337E-8A5F-4D8B-8BFC-87A97EC57086}"/>
              </a:ex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3AAC460F-88A1-4E6F-A1B3-69FFAA8BD72A}"/>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university of Stuttgart</a:t>
            </a:r>
            <a:endParaRPr lang="en-US" dirty="0"/>
          </a:p>
        </p:txBody>
      </p:sp>
      <p:sp>
        <p:nvSpPr>
          <p:cNvPr id="7" name="Foliennummernplatzhalter 6">
            <a:extLst>
              <a:ext uri="{FF2B5EF4-FFF2-40B4-BE49-F238E27FC236}">
                <a16:creationId xmlns:a16="http://schemas.microsoft.com/office/drawing/2014/main" id="{8DCDE781-678A-459B-8E37-8033F31C68F0}"/>
              </a:ex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2539398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a:extLs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3"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lvl1pPr>
          </a:lstStyle>
          <a:p>
            <a:pPr lvl="0"/>
            <a:r>
              <a:rPr lang="de-DE" dirty="0"/>
              <a:t>Institutsname max. 2-zeilig, bitte hier klicken und überschreiben</a:t>
            </a:r>
          </a:p>
        </p:txBody>
      </p:sp>
      <p:sp>
        <p:nvSpPr>
          <p:cNvPr id="16"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tx1"/>
                </a:solidFill>
              </a:rPr>
              <a:t>Vielen Dank!</a:t>
            </a:r>
          </a:p>
        </p:txBody>
      </p:sp>
      <p:sp>
        <p:nvSpPr>
          <p:cNvPr id="6"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lumMod val="95000"/>
            </a:schemeClr>
          </a:solidFill>
        </p:spPr>
        <p:txBody>
          <a:bodyPr tIns="0"/>
          <a:lstStyle>
            <a:lvl1pPr marL="0" indent="0" algn="ctr">
              <a:buNone/>
              <a:defRPr sz="1000"/>
            </a:lvl1pPr>
          </a:lstStyle>
          <a:p>
            <a:r>
              <a:rPr lang="en-US"/>
              <a:t>Click icon to add picture</a:t>
            </a:r>
            <a:endParaRPr lang="en-US" dirty="0"/>
          </a:p>
        </p:txBody>
      </p:sp>
      <p:sp>
        <p:nvSpPr>
          <p:cNvPr id="19"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E-Mail">
            <a:extLst>
              <a:ext uri="{FF2B5EF4-FFF2-40B4-BE49-F238E27FC236}">
                <a16:creationId xmlns:a16="http://schemas.microsoft.com/office/drawing/2014/main" id="{A43F077D-71D9-46E0-BA84-58DE1DEA47D9}"/>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7" name="Email Adresse">
            <a:extLst>
              <a:ext uri="{FF2B5EF4-FFF2-40B4-BE49-F238E27FC236}">
                <a16:creationId xmlns:a16="http://schemas.microsoft.com/office/drawing/2014/main" id="{A1322FEB-47A4-4374-AAD3-156CC34E420B}"/>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5" name="Telefonnummer">
            <a:extLst>
              <a:ext uri="{FF2B5EF4-FFF2-40B4-BE49-F238E27FC236}">
                <a16:creationId xmlns:a16="http://schemas.microsoft.com/office/drawing/2014/main" id="{01B42A5A-F657-48EC-BB09-3F9757C85C20}"/>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29" name="Durchwahl">
            <a:extLst>
              <a:ext uri="{FF2B5EF4-FFF2-40B4-BE49-F238E27FC236}">
                <a16:creationId xmlns:a16="http://schemas.microsoft.com/office/drawing/2014/main" id="{7726C7E1-215D-4D33-833A-AC95E22CC785}"/>
              </a:ext>
            </a:extLst>
          </p:cNvPr>
          <p:cNvSpPr>
            <a:spLocks noGrp="1"/>
          </p:cNvSpPr>
          <p:nvPr>
            <p:ph type="body" sz="quarter" idx="23" hasCustomPrompt="1"/>
          </p:nvPr>
        </p:nvSpPr>
        <p:spPr>
          <a:xfrm>
            <a:off x="3704751" y="2988485"/>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0" name="www">
            <a:extLst>
              <a:ext uri="{FF2B5EF4-FFF2-40B4-BE49-F238E27FC236}">
                <a16:creationId xmlns:a16="http://schemas.microsoft.com/office/drawing/2014/main" id="{FBFC000E-733C-406F-B662-F39F7BC81515}"/>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1" name="Webadresse">
            <a:extLst>
              <a:ext uri="{FF2B5EF4-FFF2-40B4-BE49-F238E27FC236}">
                <a16:creationId xmlns:a16="http://schemas.microsoft.com/office/drawing/2014/main" id="{5F5B3CDA-9DFD-4FBA-8D46-2DFE1632D4B0}"/>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2" name="Universität Stuttgart">
            <a:extLst>
              <a:ext uri="{FF2B5EF4-FFF2-40B4-BE49-F238E27FC236}">
                <a16:creationId xmlns:a16="http://schemas.microsoft.com/office/drawing/2014/main" id="{A764DEB1-79B1-4247-8081-632B01A6CDDF}"/>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3" name="Abteilung Institut">
            <a:extLst>
              <a:ext uri="{FF2B5EF4-FFF2-40B4-BE49-F238E27FC236}">
                <a16:creationId xmlns:a16="http://schemas.microsoft.com/office/drawing/2014/main" id="{BABB2DA4-9AC3-4D84-8BD1-4967FDD83F26}"/>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4" name="Adressfeld">
            <a:extLst>
              <a:ext uri="{FF2B5EF4-FFF2-40B4-BE49-F238E27FC236}">
                <a16:creationId xmlns:a16="http://schemas.microsoft.com/office/drawing/2014/main" id="{4541C919-D40F-454E-8191-1DF876837AC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651486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Grafik 27">
            <a:extLst>
              <a:ext uri="{C183D7F6-B498-43B3-948B-1728B52AA6E4}">
                <adec:decorative xmlns:adec="http://schemas.microsoft.com/office/drawing/2017/decorative" val="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392401" y="344528"/>
            <a:ext cx="2056867" cy="431998"/>
          </a:xfrm>
          <a:prstGeom prst="rect">
            <a:avLst/>
          </a:prstGeom>
        </p:spPr>
      </p:pic>
      <p:sp>
        <p:nvSpPr>
          <p:cNvPr id="14" name="Textplatzhalter 9"/>
          <p:cNvSpPr>
            <a:spLocks noGrp="1"/>
          </p:cNvSpPr>
          <p:nvPr>
            <p:ph type="body" sz="quarter" idx="13" hasCustomPrompt="1"/>
          </p:nvPr>
        </p:nvSpPr>
        <p:spPr>
          <a:xfrm>
            <a:off x="928028" y="648000"/>
            <a:ext cx="2968261" cy="483423"/>
          </a:xfrm>
        </p:spPr>
        <p:txBody>
          <a:bodyPr/>
          <a:lstStyle>
            <a:lvl1pPr marL="0" indent="0">
              <a:lnSpc>
                <a:spcPct val="100000"/>
              </a:lnSpc>
              <a:buFontTx/>
              <a:buNone/>
              <a:defRPr sz="1000">
                <a:solidFill>
                  <a:schemeClr val="bg1"/>
                </a:solidFill>
              </a:defRPr>
            </a:lvl1pPr>
          </a:lstStyle>
          <a:p>
            <a:pPr lvl="0"/>
            <a:r>
              <a:rPr lang="de-DE" dirty="0"/>
              <a:t>Institutsname max. 2-zeilig, bitte hier klicken und überschreiben</a:t>
            </a:r>
          </a:p>
        </p:txBody>
      </p:sp>
      <p:sp>
        <p:nvSpPr>
          <p:cNvPr id="18" name="Textfeld"/>
          <p:cNvSpPr txBox="1"/>
          <p:nvPr userDrawn="1"/>
        </p:nvSpPr>
        <p:spPr>
          <a:xfrm>
            <a:off x="396000" y="1486800"/>
            <a:ext cx="180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167"/>
              </a:spcBef>
              <a:spcAft>
                <a:spcPts val="0"/>
              </a:spcAft>
              <a:tabLst>
                <a:tab pos="451061" algn="l"/>
              </a:tabLst>
            </a:pPr>
            <a:r>
              <a:rPr lang="de-DE" sz="2000" b="1" dirty="0">
                <a:solidFill>
                  <a:schemeClr val="bg1"/>
                </a:solidFill>
              </a:rPr>
              <a:t>Vielen Dank!</a:t>
            </a:r>
          </a:p>
        </p:txBody>
      </p:sp>
      <p:sp>
        <p:nvSpPr>
          <p:cNvPr id="17" name="Bildplatzhalter 7">
            <a:extLst>
              <a:ext uri="{C183D7F6-B498-43B3-948B-1728B52AA6E4}">
                <adec:decorative xmlns:adec="http://schemas.microsoft.com/office/drawing/2017/decorative" val="1"/>
              </a:ext>
            </a:extLst>
          </p:cNvPr>
          <p:cNvSpPr>
            <a:spLocks noGrp="1"/>
          </p:cNvSpPr>
          <p:nvPr>
            <p:ph type="pic" sz="quarter" idx="14"/>
          </p:nvPr>
        </p:nvSpPr>
        <p:spPr>
          <a:xfrm>
            <a:off x="396000" y="2149167"/>
            <a:ext cx="1442516" cy="1442516"/>
          </a:xfrm>
          <a:prstGeom prst="ellipse">
            <a:avLst/>
          </a:prstGeom>
          <a:solidFill>
            <a:schemeClr val="bg1"/>
          </a:solidFill>
        </p:spPr>
        <p:txBody>
          <a:bodyPr tIns="0"/>
          <a:lstStyle>
            <a:lvl1pPr marL="0" indent="0" algn="ctr">
              <a:buNone/>
              <a:defRPr sz="1000"/>
            </a:lvl1pPr>
          </a:lstStyle>
          <a:p>
            <a:r>
              <a:rPr lang="en-US"/>
              <a:t>Click icon to add picture</a:t>
            </a:r>
            <a:endParaRPr lang="en-US" dirty="0"/>
          </a:p>
        </p:txBody>
      </p:sp>
      <p:sp>
        <p:nvSpPr>
          <p:cNvPr id="21" name="Textplatzhalter 10"/>
          <p:cNvSpPr>
            <a:spLocks noGrp="1"/>
          </p:cNvSpPr>
          <p:nvPr>
            <p:ph type="body" sz="quarter" idx="22" hasCustomPrompt="1"/>
          </p:nvPr>
        </p:nvSpPr>
        <p:spPr>
          <a:xfrm>
            <a:off x="2047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2" name="E-Mail">
            <a:extLst>
              <a:ext uri="{FF2B5EF4-FFF2-40B4-BE49-F238E27FC236}">
                <a16:creationId xmlns:a16="http://schemas.microsoft.com/office/drawing/2014/main" id="{29CD7F5A-BA88-4BFD-BF2B-C79FE17BDF0B}"/>
              </a:ext>
            </a:extLst>
          </p:cNvPr>
          <p:cNvSpPr>
            <a:spLocks noGrp="1"/>
          </p:cNvSpPr>
          <p:nvPr>
            <p:ph type="body" sz="quarter" idx="31" hasCustomPrompt="1"/>
          </p:nvPr>
        </p:nvSpPr>
        <p:spPr>
          <a:xfrm>
            <a:off x="2047400" y="2757117"/>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431" rtl="0" eaLnBrk="1" latinLnBrk="0" hangingPunct="1">
              <a:lnSpc>
                <a:spcPct val="120000"/>
              </a:lnSpc>
              <a:spcBef>
                <a:spcPts val="625"/>
              </a:spcBef>
              <a:buClr>
                <a:schemeClr val="accent1"/>
              </a:buClr>
              <a:buFont typeface="Arial" panose="020B0604020202020204" pitchFamily="34" charset="0"/>
              <a:buNone/>
            </a:pPr>
            <a:r>
              <a:rPr lang="de-DE" dirty="0"/>
              <a:t>E-Mail</a:t>
            </a:r>
          </a:p>
        </p:txBody>
      </p:sp>
      <p:sp>
        <p:nvSpPr>
          <p:cNvPr id="29" name="Email Adresse">
            <a:extLst>
              <a:ext uri="{FF2B5EF4-FFF2-40B4-BE49-F238E27FC236}">
                <a16:creationId xmlns:a16="http://schemas.microsoft.com/office/drawing/2014/main" id="{BC102BA4-B53E-4603-BABE-132E88E8F726}"/>
              </a:ext>
            </a:extLst>
          </p:cNvPr>
          <p:cNvSpPr>
            <a:spLocks noGrp="1"/>
          </p:cNvSpPr>
          <p:nvPr>
            <p:ph type="body" sz="quarter" idx="26" hasCustomPrompt="1"/>
          </p:nvPr>
        </p:nvSpPr>
        <p:spPr>
          <a:xfrm>
            <a:off x="2590047"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7" name="Telefonnummer">
            <a:extLst>
              <a:ext uri="{FF2B5EF4-FFF2-40B4-BE49-F238E27FC236}">
                <a16:creationId xmlns:a16="http://schemas.microsoft.com/office/drawing/2014/main" id="{5565AB52-0CE4-4A86-90F6-BB61F8D68D84}"/>
              </a:ext>
            </a:extLst>
          </p:cNvPr>
          <p:cNvSpPr>
            <a:spLocks noGrp="1"/>
          </p:cNvSpPr>
          <p:nvPr>
            <p:ph type="body" sz="quarter" idx="36" hasCustomPrompt="1"/>
          </p:nvPr>
        </p:nvSpPr>
        <p:spPr>
          <a:xfrm>
            <a:off x="2047401" y="2988485"/>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p>
        </p:txBody>
      </p:sp>
      <p:sp>
        <p:nvSpPr>
          <p:cNvPr id="31" name="Durchwahl">
            <a:extLst>
              <a:ext uri="{FF2B5EF4-FFF2-40B4-BE49-F238E27FC236}">
                <a16:creationId xmlns:a16="http://schemas.microsoft.com/office/drawing/2014/main" id="{D018A7D5-AE0F-4F24-BFAC-5648647E289F}"/>
              </a:ext>
            </a:extLst>
          </p:cNvPr>
          <p:cNvSpPr>
            <a:spLocks noGrp="1"/>
          </p:cNvSpPr>
          <p:nvPr>
            <p:ph type="body" sz="quarter" idx="23" hasCustomPrompt="1"/>
          </p:nvPr>
        </p:nvSpPr>
        <p:spPr>
          <a:xfrm>
            <a:off x="3704751" y="2988485"/>
            <a:ext cx="649267" cy="245786"/>
          </a:xfrm>
        </p:spPr>
        <p:txBody>
          <a:bodyPr/>
          <a:lstStyle>
            <a:lvl1pPr marL="0" indent="0">
              <a:spcBef>
                <a:spcPts val="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32" name="www">
            <a:extLst>
              <a:ext uri="{FF2B5EF4-FFF2-40B4-BE49-F238E27FC236}">
                <a16:creationId xmlns:a16="http://schemas.microsoft.com/office/drawing/2014/main" id="{12B35377-030E-403D-AC2E-C10985C7FF6B}"/>
              </a:ext>
            </a:extLst>
          </p:cNvPr>
          <p:cNvSpPr>
            <a:spLocks noGrp="1"/>
          </p:cNvSpPr>
          <p:nvPr>
            <p:ph type="body" sz="quarter" idx="33" hasCustomPrompt="1"/>
          </p:nvPr>
        </p:nvSpPr>
        <p:spPr>
          <a:xfrm>
            <a:off x="2047401" y="3249158"/>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p>
        </p:txBody>
      </p:sp>
      <p:sp>
        <p:nvSpPr>
          <p:cNvPr id="33" name="Webadresse">
            <a:extLst>
              <a:ext uri="{FF2B5EF4-FFF2-40B4-BE49-F238E27FC236}">
                <a16:creationId xmlns:a16="http://schemas.microsoft.com/office/drawing/2014/main" id="{62BC1ECD-9324-4C19-8044-BC9AD3D05223}"/>
              </a:ext>
            </a:extLst>
          </p:cNvPr>
          <p:cNvSpPr>
            <a:spLocks noGrp="1"/>
          </p:cNvSpPr>
          <p:nvPr>
            <p:ph type="body" sz="quarter" idx="24" hasCustomPrompt="1"/>
          </p:nvPr>
        </p:nvSpPr>
        <p:spPr>
          <a:xfrm>
            <a:off x="2412209" y="3249158"/>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34" name="Universität Stuttgart">
            <a:extLst>
              <a:ext uri="{FF2B5EF4-FFF2-40B4-BE49-F238E27FC236}">
                <a16:creationId xmlns:a16="http://schemas.microsoft.com/office/drawing/2014/main" id="{950C253B-5729-4A8C-BD8F-E6BAB628C686}"/>
              </a:ext>
            </a:extLst>
          </p:cNvPr>
          <p:cNvSpPr>
            <a:spLocks noGrp="1"/>
          </p:cNvSpPr>
          <p:nvPr>
            <p:ph type="body" sz="quarter" idx="34" hasCustomPrompt="1"/>
          </p:nvPr>
        </p:nvSpPr>
        <p:spPr>
          <a:xfrm>
            <a:off x="2047400" y="3693602"/>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431" rtl="0" eaLnBrk="1" latinLnBrk="0" hangingPunct="1">
              <a:lnSpc>
                <a:spcPct val="120000"/>
              </a:lnSpc>
              <a:spcBef>
                <a:spcPts val="625"/>
              </a:spcBef>
              <a:spcAft>
                <a:spcPts val="0"/>
              </a:spcAft>
              <a:buClr>
                <a:schemeClr val="accent1"/>
              </a:buClr>
              <a:buFont typeface="Arial" panose="020B0604020202020204" pitchFamily="34" charset="0"/>
              <a:buNone/>
              <a:tabLst>
                <a:tab pos="541317" algn="l"/>
              </a:tabLst>
            </a:pPr>
            <a:r>
              <a:rPr lang="de-DE" dirty="0"/>
              <a:t>Universität Stuttgart</a:t>
            </a:r>
          </a:p>
        </p:txBody>
      </p:sp>
      <p:sp>
        <p:nvSpPr>
          <p:cNvPr id="35" name="Abteilung Institut">
            <a:extLst>
              <a:ext uri="{FF2B5EF4-FFF2-40B4-BE49-F238E27FC236}">
                <a16:creationId xmlns:a16="http://schemas.microsoft.com/office/drawing/2014/main" id="{7B35A610-30BC-40D5-9332-0548BFCA46D5}"/>
              </a:ext>
            </a:extLst>
          </p:cNvPr>
          <p:cNvSpPr>
            <a:spLocks noGrp="1"/>
          </p:cNvSpPr>
          <p:nvPr>
            <p:ph type="body" sz="quarter" idx="25" hasCustomPrompt="1"/>
          </p:nvPr>
        </p:nvSpPr>
        <p:spPr>
          <a:xfrm>
            <a:off x="2047400" y="3932546"/>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p>
        </p:txBody>
      </p:sp>
      <p:sp>
        <p:nvSpPr>
          <p:cNvPr id="36" name="Adressfeld">
            <a:extLst>
              <a:ext uri="{FF2B5EF4-FFF2-40B4-BE49-F238E27FC236}">
                <a16:creationId xmlns:a16="http://schemas.microsoft.com/office/drawing/2014/main" id="{043B5BA8-0BD5-4265-9394-7AC7B50C4D6D}"/>
              </a:ext>
            </a:extLst>
          </p:cNvPr>
          <p:cNvSpPr>
            <a:spLocks noGrp="1"/>
          </p:cNvSpPr>
          <p:nvPr>
            <p:ph type="body" sz="quarter" idx="21" hasCustomPrompt="1"/>
          </p:nvPr>
        </p:nvSpPr>
        <p:spPr>
          <a:xfrm>
            <a:off x="2047400" y="4168800"/>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p>
        </p:txBody>
      </p:sp>
    </p:spTree>
    <p:extLst>
      <p:ext uri="{BB962C8B-B14F-4D97-AF65-F5344CB8AC3E}">
        <p14:creationId xmlns:p14="http://schemas.microsoft.com/office/powerpoint/2010/main" val="21927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3 Institute Bild im Kreis">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a:extLst>
              <a:ext uri="{C183D7F6-B498-43B3-948B-1728B52AA6E4}">
                <adec:decorative xmlns:adec="http://schemas.microsoft.com/office/drawing/2017/decorative" val="1"/>
              </a:ext>
            </a:extLst>
          </p:cNvPr>
          <p:cNvSpPr/>
          <p:nvPr userDrawn="1"/>
        </p:nvSpPr>
        <p:spPr>
          <a:xfrm>
            <a:off x="0" y="1381126"/>
            <a:ext cx="7620000" cy="4335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3" name="Textplatzhalter 2"/>
          <p:cNvSpPr>
            <a:spLocks noGrp="1"/>
          </p:cNvSpPr>
          <p:nvPr>
            <p:ph type="body" sz="quarter" idx="18" hasCustomPrompt="1"/>
          </p:nvPr>
        </p:nvSpPr>
        <p:spPr>
          <a:xfrm>
            <a:off x="390525" y="1508124"/>
            <a:ext cx="3557588" cy="3024000"/>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629845"/>
            <a:ext cx="3558208" cy="450078"/>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10" name="Bildplatzhalter 4">
            <a:extLst>
              <a:ext uri="{C183D7F6-B498-43B3-948B-1728B52AA6E4}">
                <adec:decorative xmlns:adec="http://schemas.microsoft.com/office/drawing/2017/decorative" val="1"/>
              </a:ext>
            </a:extLst>
          </p:cNvPr>
          <p:cNvSpPr>
            <a:spLocks noGrp="1" noChangeAspect="1"/>
          </p:cNvSpPr>
          <p:nvPr>
            <p:ph type="pic" sz="quarter" idx="16" hasCustomPrompt="1"/>
          </p:nvPr>
        </p:nvSpPr>
        <p:spPr>
          <a:xfrm>
            <a:off x="5942376" y="3719524"/>
            <a:ext cx="1329711" cy="1329711"/>
          </a:xfrm>
          <a:prstGeom prst="ellipse">
            <a:avLst/>
          </a:prstGeom>
          <a:solidFill>
            <a:schemeClr val="bg1"/>
          </a:solidFill>
          <a:ln>
            <a:noFill/>
          </a:ln>
        </p:spPr>
        <p:txBody>
          <a:bodyPr/>
          <a:lstStyle>
            <a:lvl1pPr marL="0" indent="0">
              <a:buFontTx/>
              <a:buNone/>
              <a:defRPr sz="900" baseline="0"/>
            </a:lvl1pPr>
          </a:lstStyle>
          <a:p>
            <a:r>
              <a:rPr lang="de-DE" dirty="0" err="1"/>
              <a:t>Sublogo</a:t>
            </a:r>
            <a:r>
              <a:rPr lang="de-DE" dirty="0"/>
              <a:t> einfügen</a:t>
            </a:r>
          </a:p>
        </p:txBody>
      </p:sp>
    </p:spTree>
    <p:extLst>
      <p:ext uri="{BB962C8B-B14F-4D97-AF65-F5344CB8AC3E}">
        <p14:creationId xmlns:p14="http://schemas.microsoft.com/office/powerpoint/2010/main" val="145490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4 Institute Bild im Kreis">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171" y="344528"/>
            <a:ext cx="2056867" cy="431998"/>
          </a:xfrm>
          <a:prstGeom prst="rect">
            <a:avLst/>
          </a:prstGeom>
        </p:spPr>
      </p:pic>
      <p:sp>
        <p:nvSpPr>
          <p:cNvPr id="16" name="Textplatzhalter 9"/>
          <p:cNvSpPr>
            <a:spLocks noGrp="1"/>
          </p:cNvSpPr>
          <p:nvPr>
            <p:ph type="body" sz="quarter" idx="13" hasCustomPrompt="1"/>
          </p:nvPr>
        </p:nvSpPr>
        <p:spPr>
          <a:xfrm>
            <a:off x="936493" y="648000"/>
            <a:ext cx="2968261" cy="483423"/>
          </a:xfrm>
        </p:spPr>
        <p:txBody>
          <a:bodyPr/>
          <a:lstStyle>
            <a:lvl1pPr marL="0" indent="0">
              <a:lnSpc>
                <a:spcPct val="100000"/>
              </a:lnSpc>
              <a:buFontTx/>
              <a:buNone/>
              <a:defRPr sz="1200"/>
            </a:lvl1pPr>
          </a:lstStyle>
          <a:p>
            <a:pPr lvl="0"/>
            <a:r>
              <a:rPr lang="de-DE" dirty="0"/>
              <a:t>Institutsname max. 2-zeilig, bitte hier klicken und überschreiben</a:t>
            </a:r>
          </a:p>
        </p:txBody>
      </p:sp>
      <p:sp>
        <p:nvSpPr>
          <p:cNvPr id="4" name="Rechteck 3"/>
          <p:cNvSpPr/>
          <p:nvPr userDrawn="1"/>
        </p:nvSpPr>
        <p:spPr>
          <a:xfrm>
            <a:off x="0" y="1381126"/>
            <a:ext cx="7620000" cy="37084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0" name="Textplatzhalter 2"/>
          <p:cNvSpPr>
            <a:spLocks noGrp="1"/>
          </p:cNvSpPr>
          <p:nvPr>
            <p:ph type="body" sz="quarter" idx="18" hasCustomPrompt="1"/>
          </p:nvPr>
        </p:nvSpPr>
        <p:spPr>
          <a:xfrm>
            <a:off x="390525" y="1508124"/>
            <a:ext cx="3557588" cy="2934923"/>
          </a:xfrm>
        </p:spPr>
        <p:txBody>
          <a:bodyPr/>
          <a:lstStyle>
            <a:lvl1pPr marL="0" indent="0">
              <a:lnSpc>
                <a:spcPct val="90000"/>
              </a:lnSpc>
              <a:buFontTx/>
              <a:buNone/>
              <a:defRPr sz="2800" b="1">
                <a:solidFill>
                  <a:schemeClr val="bg1"/>
                </a:solidFill>
              </a:defRPr>
            </a:lvl1pPr>
            <a:lvl2pPr marL="146826" indent="0">
              <a:lnSpc>
                <a:spcPct val="90000"/>
              </a:lnSpc>
              <a:buFontTx/>
              <a:buNone/>
              <a:defRPr sz="2800" b="1">
                <a:solidFill>
                  <a:schemeClr val="bg1"/>
                </a:solidFill>
              </a:defRPr>
            </a:lvl2pPr>
            <a:lvl3pPr marL="300266" indent="0">
              <a:lnSpc>
                <a:spcPct val="90000"/>
              </a:lnSpc>
              <a:buFontTx/>
              <a:buNone/>
              <a:defRPr sz="2800" b="1">
                <a:solidFill>
                  <a:schemeClr val="bg1"/>
                </a:solidFill>
              </a:defRPr>
            </a:lvl3pPr>
            <a:lvl4pPr marL="447092" indent="0">
              <a:lnSpc>
                <a:spcPct val="90000"/>
              </a:lnSpc>
              <a:buFontTx/>
              <a:buNone/>
              <a:defRPr sz="2800" b="1">
                <a:solidFill>
                  <a:schemeClr val="bg1"/>
                </a:solidFill>
              </a:defRPr>
            </a:lvl4pPr>
            <a:lvl5pPr marL="600532" indent="0">
              <a:lnSpc>
                <a:spcPct val="90000"/>
              </a:lnSpc>
              <a:buFontTx/>
              <a:buNone/>
              <a:defRPr sz="2800" b="1">
                <a:solidFill>
                  <a:schemeClr val="bg1"/>
                </a:solidFill>
              </a:defRPr>
            </a:lvl5pPr>
          </a:lstStyle>
          <a:p>
            <a:pPr lvl="0"/>
            <a:r>
              <a:rPr lang="de-DE" dirty="0"/>
              <a:t>Barrierefreier Titel – Text durch Klicken hinzufügen</a:t>
            </a:r>
          </a:p>
        </p:txBody>
      </p:sp>
      <p:sp>
        <p:nvSpPr>
          <p:cNvPr id="12" name="Subtitle 2"/>
          <p:cNvSpPr>
            <a:spLocks noGrp="1"/>
          </p:cNvSpPr>
          <p:nvPr>
            <p:ph type="subTitle" idx="1"/>
          </p:nvPr>
        </p:nvSpPr>
        <p:spPr>
          <a:xfrm>
            <a:off x="390525" y="4463164"/>
            <a:ext cx="3558208" cy="511794"/>
          </a:xfrm>
        </p:spPr>
        <p:txBody>
          <a:bodyPr lIns="0" tIns="0" rIns="0" bIns="0">
            <a:noAutofit/>
          </a:bodyPr>
          <a:lstStyle>
            <a:lvl1pPr marL="0" indent="0" algn="l">
              <a:lnSpc>
                <a:spcPct val="100000"/>
              </a:lnSpc>
              <a:buNone/>
              <a:defRPr sz="1600">
                <a:solidFill>
                  <a:schemeClr val="bg1"/>
                </a:solidFill>
              </a:defRPr>
            </a:lvl1pPr>
            <a:lvl2pPr marL="285717" indent="0" algn="ctr">
              <a:buNone/>
              <a:defRPr sz="1250"/>
            </a:lvl2pPr>
            <a:lvl3pPr marL="571431" indent="0" algn="ctr">
              <a:buNone/>
              <a:defRPr sz="1125"/>
            </a:lvl3pPr>
            <a:lvl4pPr marL="857147" indent="0" algn="ctr">
              <a:buNone/>
              <a:defRPr sz="1000"/>
            </a:lvl4pPr>
            <a:lvl5pPr marL="1142863" indent="0" algn="ctr">
              <a:buNone/>
              <a:defRPr sz="1000"/>
            </a:lvl5pPr>
            <a:lvl6pPr marL="1428579" indent="0" algn="ctr">
              <a:buNone/>
              <a:defRPr sz="1000"/>
            </a:lvl6pPr>
            <a:lvl7pPr marL="1714293" indent="0" algn="ctr">
              <a:buNone/>
              <a:defRPr sz="1000"/>
            </a:lvl7pPr>
            <a:lvl8pPr marL="2000010" indent="0" algn="ctr">
              <a:buNone/>
              <a:defRPr sz="1000"/>
            </a:lvl8pPr>
            <a:lvl9pPr marL="2285727" indent="0" algn="ctr">
              <a:buNone/>
              <a:defRPr sz="1000"/>
            </a:lvl9pPr>
          </a:lstStyle>
          <a:p>
            <a:r>
              <a:rPr lang="en-US"/>
              <a:t>Click to edit Master subtitle style</a:t>
            </a:r>
            <a:endParaRPr lang="de-DE" dirty="0"/>
          </a:p>
        </p:txBody>
      </p:sp>
      <p:sp>
        <p:nvSpPr>
          <p:cNvPr id="8" name="Bildplatzhalter 4">
            <a:extLst>
              <a:ext uri="{C183D7F6-B498-43B3-948B-1728B52AA6E4}">
                <adec:decorative xmlns:adec="http://schemas.microsoft.com/office/drawing/2017/decorative" val="1"/>
              </a:ext>
            </a:extLst>
          </p:cNvPr>
          <p:cNvSpPr>
            <a:spLocks noGrp="1"/>
          </p:cNvSpPr>
          <p:nvPr>
            <p:ph type="pic" sz="quarter" idx="15"/>
          </p:nvPr>
        </p:nvSpPr>
        <p:spPr>
          <a:xfrm>
            <a:off x="3948734" y="1004399"/>
            <a:ext cx="3439625" cy="3438648"/>
          </a:xfrm>
          <a:prstGeom prst="ellipse">
            <a:avLst/>
          </a:prstGeom>
          <a:solidFill>
            <a:schemeClr val="bg1"/>
          </a:solidFill>
          <a:ln>
            <a:noFill/>
          </a:ln>
        </p:spPr>
        <p:txBody>
          <a:bodyPr/>
          <a:lstStyle>
            <a:lvl1pPr marL="0" indent="0">
              <a:buFontTx/>
              <a:buNone/>
              <a:defRPr/>
            </a:lvl1pPr>
          </a:lstStyle>
          <a:p>
            <a:r>
              <a:rPr lang="en-US"/>
              <a:t>Click icon to add picture</a:t>
            </a:r>
            <a:endParaRPr lang="en-US" dirty="0"/>
          </a:p>
        </p:txBody>
      </p:sp>
      <p:sp>
        <p:nvSpPr>
          <p:cNvPr id="9" name="Bildplatzhalter 6">
            <a:extLst>
              <a:ext uri="{C183D7F6-B498-43B3-948B-1728B52AA6E4}">
                <adec:decorative xmlns:adec="http://schemas.microsoft.com/office/drawing/2017/decorative" val="1"/>
              </a:ext>
            </a:extLst>
          </p:cNvPr>
          <p:cNvSpPr>
            <a:spLocks noGrp="1"/>
          </p:cNvSpPr>
          <p:nvPr>
            <p:ph type="pic" sz="quarter" idx="14" hasCustomPrompt="1"/>
          </p:nvPr>
        </p:nvSpPr>
        <p:spPr>
          <a:xfrm>
            <a:off x="6044410" y="5256213"/>
            <a:ext cx="1185333" cy="304800"/>
          </a:xfrm>
        </p:spPr>
        <p:txBody>
          <a:bodyPr/>
          <a:lstStyle>
            <a:lvl1pPr marL="0" indent="0">
              <a:buFontTx/>
              <a:buNone/>
              <a:defRPr sz="917" baseline="0"/>
            </a:lvl1pPr>
          </a:lstStyle>
          <a:p>
            <a:r>
              <a:rPr lang="de-DE" dirty="0" err="1"/>
              <a:t>Sublogo</a:t>
            </a:r>
            <a:r>
              <a:rPr lang="de-DE" dirty="0"/>
              <a:t> einfügen</a:t>
            </a:r>
          </a:p>
        </p:txBody>
      </p:sp>
    </p:spTree>
    <p:extLst>
      <p:ext uri="{BB962C8B-B14F-4D97-AF65-F5344CB8AC3E}">
        <p14:creationId xmlns:p14="http://schemas.microsoft.com/office/powerpoint/2010/main" val="12681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a:t>Click to edit Master title style</a:t>
            </a:r>
            <a:endParaRPr lang="de-DE" dirty="0"/>
          </a:p>
        </p:txBody>
      </p:sp>
      <p:sp>
        <p:nvSpPr>
          <p:cNvPr id="8" name="Textplatzhalter 7"/>
          <p:cNvSpPr>
            <a:spLocks noGrp="1"/>
          </p:cNvSpPr>
          <p:nvPr>
            <p:ph type="body" sz="quarter" idx="13" hasCustomPrompt="1"/>
          </p:nvPr>
        </p:nvSpPr>
        <p:spPr>
          <a:xfrm>
            <a:off x="390000" y="603599"/>
            <a:ext cx="6840000" cy="276225"/>
          </a:xfrm>
        </p:spPr>
        <p:txBody>
          <a:bodyPr lIns="0" tIns="0" rIns="0" bIns="0"/>
          <a:lstStyle>
            <a:lvl1pPr marL="0" indent="0">
              <a:buNone/>
              <a:defRPr sz="1800" baseline="0"/>
            </a:lvl1pPr>
          </a:lstStyle>
          <a:p>
            <a:pPr lvl="0"/>
            <a:r>
              <a:rPr lang="de-DE" dirty="0"/>
              <a:t>Untertitel durch Klicken bearbeiten</a:t>
            </a:r>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p:cNvSpPr>
            <a:spLocks noGrp="1"/>
          </p:cNvSpPr>
          <p:nvPr>
            <p:ph type="dt" sz="half" idx="10"/>
          </p:nvPr>
        </p:nvSpPr>
        <p:spPr/>
        <p:txBody>
          <a:bodyPr/>
          <a:lstStyle/>
          <a:p>
            <a:r>
              <a:rPr lang="en-US"/>
              <a:t>09.07.2024</a:t>
            </a:r>
            <a:endParaRPr lang="de-DE" dirty="0"/>
          </a:p>
        </p:txBody>
      </p:sp>
      <p:sp>
        <p:nvSpPr>
          <p:cNvPr id="5" name="Footer Placeholder 4"/>
          <p:cNvSpPr>
            <a:spLocks noGrp="1"/>
          </p:cNvSpPr>
          <p:nvPr>
            <p:ph type="ftr" sz="quarter" idx="11"/>
          </p:nvPr>
        </p:nvSpPr>
        <p:spPr/>
        <p:txBody>
          <a:bodyPr/>
          <a:lstStyle/>
          <a:p>
            <a:r>
              <a:rPr lang="de-DE"/>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2zeilig und Inhalt">
    <p:spTree>
      <p:nvGrpSpPr>
        <p:cNvPr id="1" name=""/>
        <p:cNvGrpSpPr/>
        <p:nvPr/>
      </p:nvGrpSpPr>
      <p:grpSpPr>
        <a:xfrm>
          <a:off x="0" y="0"/>
          <a:ext cx="0" cy="0"/>
          <a:chOff x="0" y="0"/>
          <a:chExt cx="0" cy="0"/>
        </a:xfrm>
      </p:grpSpPr>
      <p:sp>
        <p:nvSpPr>
          <p:cNvPr id="9" name="Titel 8"/>
          <p:cNvSpPr>
            <a:spLocks noGrp="1"/>
          </p:cNvSpPr>
          <p:nvPr>
            <p:ph type="title"/>
          </p:nvPr>
        </p:nvSpPr>
        <p:spPr>
          <a:xfrm>
            <a:off x="390264" y="273055"/>
            <a:ext cx="6839479" cy="606769"/>
          </a:xfrm>
        </p:spPr>
        <p:txBody>
          <a:bodyPr anchor="t"/>
          <a:lstStyle/>
          <a:p>
            <a:r>
              <a:rPr lang="en-US"/>
              <a:t>Click to edit Master title style</a:t>
            </a:r>
            <a:endParaRPr lang="de-DE" dirty="0"/>
          </a:p>
        </p:txBody>
      </p:sp>
      <p:sp>
        <p:nvSpPr>
          <p:cNvPr id="3" name="Content Placeholder 2"/>
          <p:cNvSpPr>
            <a:spLocks noGrp="1"/>
          </p:cNvSpPr>
          <p:nvPr>
            <p:ph idx="1"/>
          </p:nvPr>
        </p:nvSpPr>
        <p:spPr>
          <a:xfrm>
            <a:off x="390264" y="1020763"/>
            <a:ext cx="6839479" cy="4068762"/>
          </a:xfrm>
        </p:spPr>
        <p:txBody>
          <a:bodyPr/>
          <a:lstStyle>
            <a:lvl1pPr>
              <a:defRPr sz="16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Date Placeholder 3">
            <a:extLst>
              <a:ext uri="{C183D7F6-B498-43B3-948B-1728B52AA6E4}">
                <adec:decorative xmlns:adec="http://schemas.microsoft.com/office/drawing/2017/decorative" val="1"/>
              </a:ext>
            </a:extLst>
          </p:cNvPr>
          <p:cNvSpPr>
            <a:spLocks noGrp="1"/>
          </p:cNvSpPr>
          <p:nvPr>
            <p:ph type="dt" sz="half" idx="10"/>
          </p:nvPr>
        </p:nvSpPr>
        <p:spPr/>
        <p:txBody>
          <a:bodyPr/>
          <a:lstStyle/>
          <a:p>
            <a:r>
              <a:rPr lang="en-US"/>
              <a:t>09.07.2024</a:t>
            </a:r>
            <a:endParaRPr lang="de-DE"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p>
            <a:r>
              <a:rPr lang="de-DE"/>
              <a:t>university of Stuttgart</a:t>
            </a:r>
            <a:endParaRPr lang="de-DE"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88339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bk object 17">
            <a:extLst>
              <a:ext uri="{C183D7F6-B498-43B3-948B-1728B52AA6E4}">
                <adec:decorative xmlns:adec="http://schemas.microsoft.com/office/drawing/2017/decorative" val="1"/>
              </a:ext>
            </a:extLst>
          </p:cNvPr>
          <p:cNvSpPr/>
          <p:nvPr userDrawn="1"/>
        </p:nvSpPr>
        <p:spPr>
          <a:xfrm>
            <a:off x="1066628" y="1"/>
            <a:ext cx="5453591" cy="3271837"/>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sz="2006" dirty="0"/>
          </a:p>
        </p:txBody>
      </p:sp>
      <p:sp>
        <p:nvSpPr>
          <p:cNvPr id="3" name="Text Placeholder 2"/>
          <p:cNvSpPr>
            <a:spLocks noGrp="1"/>
          </p:cNvSpPr>
          <p:nvPr>
            <p:ph type="body" idx="1" hasCustomPrompt="1"/>
          </p:nvPr>
        </p:nvSpPr>
        <p:spPr>
          <a:xfrm>
            <a:off x="2019000" y="629828"/>
            <a:ext cx="3431758" cy="221599"/>
          </a:xfrm>
        </p:spPr>
        <p:txBody>
          <a:bodyPr>
            <a:noAutofit/>
          </a:bodyPr>
          <a:lstStyle>
            <a:lvl1pPr marL="0" indent="0">
              <a:buNone/>
              <a:defRPr sz="1200" baseline="0">
                <a:solidFill>
                  <a:schemeClr val="tx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Kapitel</a:t>
            </a:r>
          </a:p>
        </p:txBody>
      </p:sp>
      <p:sp>
        <p:nvSpPr>
          <p:cNvPr id="2" name="Title 1"/>
          <p:cNvSpPr>
            <a:spLocks noGrp="1"/>
          </p:cNvSpPr>
          <p:nvPr>
            <p:ph type="title"/>
          </p:nvPr>
        </p:nvSpPr>
        <p:spPr>
          <a:xfrm>
            <a:off x="2019000" y="900000"/>
            <a:ext cx="3431758" cy="1360800"/>
          </a:xfrm>
        </p:spPr>
        <p:txBody>
          <a:bodyPr anchor="t" anchorCtr="0"/>
          <a:lstStyle>
            <a:lvl1pPr>
              <a:defRPr sz="3000"/>
            </a:lvl1pPr>
          </a:lstStyle>
          <a:p>
            <a:r>
              <a:rPr lang="en-US"/>
              <a:t>Click to edit Master title style</a:t>
            </a:r>
            <a:endParaRPr lang="de-DE" dirty="0"/>
          </a:p>
        </p:txBody>
      </p:sp>
    </p:spTree>
    <p:extLst>
      <p:ext uri="{BB962C8B-B14F-4D97-AF65-F5344CB8AC3E}">
        <p14:creationId xmlns:p14="http://schemas.microsoft.com/office/powerpoint/2010/main" val="17468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019001" y="1944004"/>
            <a:ext cx="2522274" cy="221599"/>
          </a:xfrm>
        </p:spPr>
        <p:txBody>
          <a:bodyPr>
            <a:noAutofit/>
          </a:bodyPr>
          <a:lstStyle>
            <a:lvl1pPr marL="0" indent="0">
              <a:buNone/>
              <a:defRPr sz="1200" baseline="0">
                <a:solidFill>
                  <a:schemeClr val="bg1"/>
                </a:solidFill>
              </a:defRPr>
            </a:lvl1pPr>
            <a:lvl2pPr marL="285717" indent="0">
              <a:buNone/>
              <a:defRPr sz="1250">
                <a:solidFill>
                  <a:schemeClr val="tx1">
                    <a:tint val="75000"/>
                  </a:schemeClr>
                </a:solidFill>
              </a:defRPr>
            </a:lvl2pPr>
            <a:lvl3pPr marL="571431" indent="0">
              <a:buNone/>
              <a:defRPr sz="1125">
                <a:solidFill>
                  <a:schemeClr val="tx1">
                    <a:tint val="75000"/>
                  </a:schemeClr>
                </a:solidFill>
              </a:defRPr>
            </a:lvl3pPr>
            <a:lvl4pPr marL="857147" indent="0">
              <a:buNone/>
              <a:defRPr sz="1000">
                <a:solidFill>
                  <a:schemeClr val="tx1">
                    <a:tint val="75000"/>
                  </a:schemeClr>
                </a:solidFill>
              </a:defRPr>
            </a:lvl4pPr>
            <a:lvl5pPr marL="1142863" indent="0">
              <a:buNone/>
              <a:defRPr sz="1000">
                <a:solidFill>
                  <a:schemeClr val="tx1">
                    <a:tint val="75000"/>
                  </a:schemeClr>
                </a:solidFill>
              </a:defRPr>
            </a:lvl5pPr>
            <a:lvl6pPr marL="1428579" indent="0">
              <a:buNone/>
              <a:defRPr sz="1000">
                <a:solidFill>
                  <a:schemeClr val="tx1">
                    <a:tint val="75000"/>
                  </a:schemeClr>
                </a:solidFill>
              </a:defRPr>
            </a:lvl6pPr>
            <a:lvl7pPr marL="1714293" indent="0">
              <a:buNone/>
              <a:defRPr sz="1000">
                <a:solidFill>
                  <a:schemeClr val="tx1">
                    <a:tint val="75000"/>
                  </a:schemeClr>
                </a:solidFill>
              </a:defRPr>
            </a:lvl7pPr>
            <a:lvl8pPr marL="2000010" indent="0">
              <a:buNone/>
              <a:defRPr sz="1000">
                <a:solidFill>
                  <a:schemeClr val="tx1">
                    <a:tint val="75000"/>
                  </a:schemeClr>
                </a:solidFill>
              </a:defRPr>
            </a:lvl8pPr>
            <a:lvl9pPr marL="2285727" indent="0">
              <a:buNone/>
              <a:defRPr sz="1000">
                <a:solidFill>
                  <a:schemeClr val="tx1">
                    <a:tint val="75000"/>
                  </a:schemeClr>
                </a:solidFill>
              </a:defRPr>
            </a:lvl9pPr>
          </a:lstStyle>
          <a:p>
            <a:pPr lvl="0"/>
            <a:r>
              <a:rPr lang="de-DE" dirty="0"/>
              <a:t>Unterkapitel</a:t>
            </a:r>
          </a:p>
        </p:txBody>
      </p:sp>
      <p:sp>
        <p:nvSpPr>
          <p:cNvPr id="2" name="Title 1"/>
          <p:cNvSpPr>
            <a:spLocks noGrp="1"/>
          </p:cNvSpPr>
          <p:nvPr>
            <p:ph type="title"/>
          </p:nvPr>
        </p:nvSpPr>
        <p:spPr>
          <a:xfrm>
            <a:off x="2019001" y="2250000"/>
            <a:ext cx="4605484" cy="900000"/>
          </a:xfrm>
        </p:spPr>
        <p:txBody>
          <a:bodyPr anchor="t" anchorCtr="0"/>
          <a:lstStyle>
            <a:lvl1pPr>
              <a:defRPr sz="3000">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57579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10" name="object 2">
            <a:extLst>
              <a:ext uri="{C183D7F6-B498-43B3-948B-1728B52AA6E4}">
                <adec:decorative xmlns:adec="http://schemas.microsoft.com/office/drawing/2017/decorative" val="1"/>
              </a:ext>
            </a:extLst>
          </p:cNvPr>
          <p:cNvSpPr/>
          <p:nvPr userDrawn="1"/>
        </p:nvSpPr>
        <p:spPr>
          <a:xfrm>
            <a:off x="226771" y="-113355"/>
            <a:ext cx="6773875" cy="4513327"/>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sz="2006" dirty="0"/>
          </a:p>
        </p:txBody>
      </p:sp>
      <p:sp>
        <p:nvSpPr>
          <p:cNvPr id="13" name="object 3">
            <a:extLst>
              <a:ext uri="{C183D7F6-B498-43B3-948B-1728B52AA6E4}">
                <adec:decorative xmlns:adec="http://schemas.microsoft.com/office/drawing/2017/decorative" val="1"/>
              </a:ext>
            </a:extLst>
          </p:cNvPr>
          <p:cNvSpPr/>
          <p:nvPr userDrawn="1"/>
        </p:nvSpPr>
        <p:spPr>
          <a:xfrm>
            <a:off x="4769558" y="3036754"/>
            <a:ext cx="1808551" cy="1808551"/>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sz="2006" dirty="0"/>
          </a:p>
        </p:txBody>
      </p:sp>
      <p:sp>
        <p:nvSpPr>
          <p:cNvPr id="14" name="object 8">
            <a:extLst>
              <a:ext uri="{C183D7F6-B498-43B3-948B-1728B52AA6E4}">
                <adec:decorative xmlns:adec="http://schemas.microsoft.com/office/drawing/2017/decorative" val="1"/>
              </a:ext>
            </a:extLst>
          </p:cNvPr>
          <p:cNvSpPr txBox="1"/>
          <p:nvPr userDrawn="1"/>
        </p:nvSpPr>
        <p:spPr>
          <a:xfrm>
            <a:off x="5026132" y="1418639"/>
            <a:ext cx="1295400" cy="3064942"/>
          </a:xfrm>
          <a:prstGeom prst="rect">
            <a:avLst/>
          </a:prstGeom>
        </p:spPr>
        <p:txBody>
          <a:bodyPr vert="horz" wrap="square" lIns="0" tIns="0" rIns="0" bIns="0" rtlCol="0">
            <a:spAutoFit/>
          </a:bodyPr>
          <a:lstStyle/>
          <a:p>
            <a:pPr marL="12699">
              <a:lnSpc>
                <a:spcPts val="23894"/>
              </a:lnSpc>
            </a:pPr>
            <a:r>
              <a:rPr lang="de-DE" sz="19999" b="1" dirty="0">
                <a:solidFill>
                  <a:srgbClr val="BFBFBF"/>
                </a:solidFill>
                <a:latin typeface="Arial"/>
                <a:cs typeface="Arial"/>
              </a:rPr>
              <a:t>„</a:t>
            </a:r>
            <a:endParaRPr lang="de-DE" sz="19999" dirty="0">
              <a:latin typeface="Arial"/>
              <a:cs typeface="Arial"/>
            </a:endParaRPr>
          </a:p>
        </p:txBody>
      </p:sp>
      <p:sp>
        <p:nvSpPr>
          <p:cNvPr id="9" name="Textplatzhalter 8"/>
          <p:cNvSpPr>
            <a:spLocks noGrp="1"/>
          </p:cNvSpPr>
          <p:nvPr>
            <p:ph type="body" sz="quarter" idx="13" hasCustomPrompt="1"/>
          </p:nvPr>
        </p:nvSpPr>
        <p:spPr>
          <a:xfrm>
            <a:off x="1413002" y="936000"/>
            <a:ext cx="4408958" cy="1852276"/>
          </a:xfrm>
        </p:spPr>
        <p:txBody>
          <a:bodyPr anchor="b" anchorCtr="0"/>
          <a:lstStyle>
            <a:lvl1pPr marL="0" indent="0">
              <a:lnSpc>
                <a:spcPct val="90000"/>
              </a:lnSpc>
              <a:spcBef>
                <a:spcPts val="0"/>
              </a:spcBef>
              <a:buNone/>
              <a:defRPr sz="3000" b="1" baseline="0">
                <a:solidFill>
                  <a:schemeClr val="bg1"/>
                </a:solidFill>
              </a:defRPr>
            </a:lvl1pPr>
            <a:lvl2pPr>
              <a:defRPr sz="2833" b="1">
                <a:solidFill>
                  <a:schemeClr val="bg1"/>
                </a:solidFill>
              </a:defRPr>
            </a:lvl2pPr>
            <a:lvl3pPr>
              <a:defRPr sz="2833" b="1">
                <a:solidFill>
                  <a:schemeClr val="bg1"/>
                </a:solidFill>
              </a:defRPr>
            </a:lvl3pPr>
            <a:lvl4pPr>
              <a:defRPr sz="2833" b="1">
                <a:solidFill>
                  <a:schemeClr val="bg1"/>
                </a:solidFill>
              </a:defRPr>
            </a:lvl4pPr>
            <a:lvl5pPr>
              <a:defRPr sz="2833"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413001" y="3024001"/>
            <a:ext cx="3356555" cy="463994"/>
          </a:xfrm>
        </p:spPr>
        <p:txBody>
          <a:bodyPr/>
          <a:lstStyle>
            <a:lvl1pPr marL="0" indent="0">
              <a:spcBef>
                <a:spcPts val="0"/>
              </a:spcBef>
              <a:buNone/>
              <a:defRPr sz="1200" b="1">
                <a:solidFill>
                  <a:schemeClr val="bg1"/>
                </a:solidFill>
              </a:defRPr>
            </a:lvl1pPr>
          </a:lstStyle>
          <a:p>
            <a:pPr lvl="0"/>
            <a:r>
              <a:rPr lang="de-DE" dirty="0"/>
              <a:t>Name</a:t>
            </a:r>
          </a:p>
        </p:txBody>
      </p:sp>
      <p:sp>
        <p:nvSpPr>
          <p:cNvPr id="2" name="Datumsplatzhalter 1">
            <a:extLst>
              <a:ext uri="{FF2B5EF4-FFF2-40B4-BE49-F238E27FC236}">
                <a16:creationId xmlns:a16="http://schemas.microsoft.com/office/drawing/2014/main" id="{38E21F5F-FD53-4EC0-BCC0-7897151BB5BE}"/>
              </a:ext>
              <a:ext uri="{C183D7F6-B498-43B3-948B-1728B52AA6E4}">
                <adec:decorative xmlns:adec="http://schemas.microsoft.com/office/drawing/2017/decorative" val="1"/>
              </a:ext>
            </a:extLst>
          </p:cNvPr>
          <p:cNvSpPr>
            <a:spLocks noGrp="1"/>
          </p:cNvSpPr>
          <p:nvPr>
            <p:ph type="dt" sz="half" idx="15"/>
          </p:nvPr>
        </p:nvSpPr>
        <p:spPr/>
        <p:txBody>
          <a:bodyPr/>
          <a:lstStyle/>
          <a:p>
            <a:r>
              <a:rPr lang="en-US"/>
              <a:t>09.07.2024</a:t>
            </a:r>
            <a:endParaRPr lang="de-DE" dirty="0"/>
          </a:p>
        </p:txBody>
      </p:sp>
      <p:sp>
        <p:nvSpPr>
          <p:cNvPr id="3" name="Fußzeilenplatzhalter 2">
            <a:extLst>
              <a:ext uri="{FF2B5EF4-FFF2-40B4-BE49-F238E27FC236}">
                <a16:creationId xmlns:a16="http://schemas.microsoft.com/office/drawing/2014/main" id="{2402D1F1-15E9-491A-9960-5A695BEEE276}"/>
              </a:ext>
              <a:ext uri="{C183D7F6-B498-43B3-948B-1728B52AA6E4}">
                <adec:decorative xmlns:adec="http://schemas.microsoft.com/office/drawing/2017/decorative" val="1"/>
              </a:ext>
            </a:extLst>
          </p:cNvPr>
          <p:cNvSpPr>
            <a:spLocks noGrp="1"/>
          </p:cNvSpPr>
          <p:nvPr>
            <p:ph type="ftr" sz="quarter" idx="16"/>
          </p:nvPr>
        </p:nvSpPr>
        <p:spPr/>
        <p:txBody>
          <a:bodyPr/>
          <a:lstStyle/>
          <a:p>
            <a:r>
              <a:rPr lang="en-US"/>
              <a:t>university of Stuttgart</a:t>
            </a:r>
            <a:endParaRPr lang="en-US" dirty="0"/>
          </a:p>
        </p:txBody>
      </p:sp>
      <p:sp>
        <p:nvSpPr>
          <p:cNvPr id="4" name="Foliennummernplatzhalter 3">
            <a:extLst>
              <a:ext uri="{FF2B5EF4-FFF2-40B4-BE49-F238E27FC236}">
                <a16:creationId xmlns:a16="http://schemas.microsoft.com/office/drawing/2014/main" id="{3011E5FD-9CAF-4253-B617-CA6F0DE14FC9}"/>
              </a:ext>
              <a:ext uri="{C183D7F6-B498-43B3-948B-1728B52AA6E4}">
                <adec:decorative xmlns:adec="http://schemas.microsoft.com/office/drawing/2017/decorative" val="1"/>
              </a:ext>
            </a:extLst>
          </p:cNvPr>
          <p:cNvSpPr>
            <a:spLocks noGrp="1"/>
          </p:cNvSpPr>
          <p:nvPr>
            <p:ph type="sldNum" sz="quarter" idx="17"/>
          </p:nvPr>
        </p:nvSpPr>
        <p:spPr/>
        <p:txBody>
          <a:body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58249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264" y="273055"/>
            <a:ext cx="6839479" cy="278290"/>
          </a:xfrm>
          <a:prstGeom prst="rect">
            <a:avLst/>
          </a:prstGeom>
        </p:spPr>
        <p:txBody>
          <a:bodyPr vert="horz" lIns="0" tIns="0" rIns="0" bIns="0" rtlCol="0" anchor="t">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390264" y="1020763"/>
            <a:ext cx="6839479" cy="4068762"/>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305702" y="5418005"/>
            <a:ext cx="600298" cy="123111"/>
          </a:xfrm>
          <a:prstGeom prst="rect">
            <a:avLst/>
          </a:prstGeom>
        </p:spPr>
        <p:txBody>
          <a:bodyPr vert="horz" wrap="square" lIns="0" tIns="0" rIns="0" bIns="0" rtlCol="0" anchor="t" anchorCtr="0">
            <a:spAutoFit/>
          </a:bodyPr>
          <a:lstStyle>
            <a:lvl1pPr>
              <a:defRPr lang="en-US" sz="800" smtClean="0"/>
            </a:lvl1pPr>
          </a:lstStyle>
          <a:p>
            <a:r>
              <a:rPr lang="en-US"/>
              <a:t>09.07.2024</a:t>
            </a:r>
            <a:endParaRPr lang="de-DE" dirty="0"/>
          </a:p>
        </p:txBody>
      </p:sp>
      <p:sp>
        <p:nvSpPr>
          <p:cNvPr id="5" name="Footer Placeholder 4"/>
          <p:cNvSpPr>
            <a:spLocks noGrp="1"/>
          </p:cNvSpPr>
          <p:nvPr>
            <p:ph type="ftr" sz="quarter" idx="3"/>
          </p:nvPr>
        </p:nvSpPr>
        <p:spPr>
          <a:xfrm>
            <a:off x="401855" y="5418005"/>
            <a:ext cx="5040000"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a:t>university of Stuttgart</a:t>
            </a:r>
            <a:endParaRPr lang="en-US" dirty="0"/>
          </a:p>
        </p:txBody>
      </p:sp>
      <p:sp>
        <p:nvSpPr>
          <p:cNvPr id="6" name="Slide Number Placeholder 5"/>
          <p:cNvSpPr>
            <a:spLocks noGrp="1"/>
          </p:cNvSpPr>
          <p:nvPr>
            <p:ph type="sldNum" sz="quarter" idx="4"/>
          </p:nvPr>
        </p:nvSpPr>
        <p:spPr>
          <a:xfrm>
            <a:off x="7081114" y="5418005"/>
            <a:ext cx="220886" cy="123111"/>
          </a:xfrm>
          <a:prstGeom prst="rect">
            <a:avLst/>
          </a:prstGeom>
        </p:spPr>
        <p:txBody>
          <a:bodyPr vert="horz" wrap="square"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88" r:id="rId3"/>
    <p:sldLayoutId id="2147483690" r:id="rId4"/>
    <p:sldLayoutId id="2147483662" r:id="rId5"/>
    <p:sldLayoutId id="2147483689"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8" r:id="rId22"/>
    <p:sldLayoutId id="2147483709" r:id="rId23"/>
  </p:sldLayoutIdLst>
  <p:hf hdr="0"/>
  <p:txStyles>
    <p:titleStyle>
      <a:lvl1pPr algn="l" defTabSz="571431"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42858" indent="-142858" algn="l" defTabSz="571431" rtl="0" eaLnBrk="1" latinLnBrk="0" hangingPunct="1">
        <a:lnSpc>
          <a:spcPct val="120000"/>
        </a:lnSpc>
        <a:spcBef>
          <a:spcPts val="625"/>
        </a:spcBef>
        <a:buClr>
          <a:schemeClr val="accent1"/>
        </a:buClr>
        <a:buFont typeface="Arial" panose="020B0604020202020204" pitchFamily="34" charset="0"/>
        <a:buChar char="•"/>
        <a:defRPr sz="1600" kern="1200">
          <a:solidFill>
            <a:schemeClr val="tx1"/>
          </a:solidFill>
          <a:latin typeface="+mn-lt"/>
          <a:ea typeface="+mn-ea"/>
          <a:cs typeface="+mn-cs"/>
        </a:defRPr>
      </a:lvl1pPr>
      <a:lvl2pPr marL="300266" indent="-153440" algn="l" defTabSz="571431" rtl="0" eaLnBrk="1" latinLnBrk="0" hangingPunct="1">
        <a:lnSpc>
          <a:spcPct val="120000"/>
        </a:lnSpc>
        <a:spcBef>
          <a:spcPts val="312"/>
        </a:spcBef>
        <a:buClr>
          <a:schemeClr val="tx1"/>
        </a:buClr>
        <a:buFont typeface="Arial" panose="020B0604020202020204" pitchFamily="34" charset="0"/>
        <a:buChar char="•"/>
        <a:defRPr sz="1600" kern="1200">
          <a:solidFill>
            <a:schemeClr val="tx1"/>
          </a:solidFill>
          <a:latin typeface="+mn-lt"/>
          <a:ea typeface="+mn-ea"/>
          <a:cs typeface="+mn-cs"/>
        </a:defRPr>
      </a:lvl2pPr>
      <a:lvl3pPr marL="447092"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3pPr>
      <a:lvl4pPr marL="600532" indent="-153440"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4pPr>
      <a:lvl5pPr marL="747358" indent="-146826" algn="l" defTabSz="571431" rtl="0" eaLnBrk="1" latinLnBrk="0" hangingPunct="1">
        <a:lnSpc>
          <a:spcPct val="120000"/>
        </a:lnSpc>
        <a:spcBef>
          <a:spcPts val="312"/>
        </a:spcBef>
        <a:buClr>
          <a:schemeClr val="tx1"/>
        </a:buClr>
        <a:buFont typeface="Arial" panose="020B0604020202020204" pitchFamily="34" charset="0"/>
        <a:buChar char="•"/>
        <a:defRPr sz="1400" kern="1200">
          <a:solidFill>
            <a:schemeClr val="tx1"/>
          </a:solidFill>
          <a:latin typeface="+mn-lt"/>
          <a:ea typeface="+mn-ea"/>
          <a:cs typeface="+mn-cs"/>
        </a:defRPr>
      </a:lvl5pPr>
      <a:lvl6pPr marL="1571436"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6pPr>
      <a:lvl7pPr marL="1857152"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7pPr>
      <a:lvl8pPr marL="2142868"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8pPr>
      <a:lvl9pPr marL="2428584" indent="-142858" algn="l" defTabSz="571431" rtl="0" eaLnBrk="1" latinLnBrk="0" hangingPunct="1">
        <a:lnSpc>
          <a:spcPct val="90000"/>
        </a:lnSpc>
        <a:spcBef>
          <a:spcPts val="312"/>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71431" rtl="0" eaLnBrk="1" latinLnBrk="0" hangingPunct="1">
        <a:defRPr sz="1125" kern="1200">
          <a:solidFill>
            <a:schemeClr val="tx1"/>
          </a:solidFill>
          <a:latin typeface="+mn-lt"/>
          <a:ea typeface="+mn-ea"/>
          <a:cs typeface="+mn-cs"/>
        </a:defRPr>
      </a:lvl1pPr>
      <a:lvl2pPr marL="285717" algn="l" defTabSz="571431" rtl="0" eaLnBrk="1" latinLnBrk="0" hangingPunct="1">
        <a:defRPr sz="1125" kern="1200">
          <a:solidFill>
            <a:schemeClr val="tx1"/>
          </a:solidFill>
          <a:latin typeface="+mn-lt"/>
          <a:ea typeface="+mn-ea"/>
          <a:cs typeface="+mn-cs"/>
        </a:defRPr>
      </a:lvl2pPr>
      <a:lvl3pPr marL="571431" algn="l" defTabSz="571431" rtl="0" eaLnBrk="1" latinLnBrk="0" hangingPunct="1">
        <a:defRPr sz="1125" kern="1200">
          <a:solidFill>
            <a:schemeClr val="tx1"/>
          </a:solidFill>
          <a:latin typeface="+mn-lt"/>
          <a:ea typeface="+mn-ea"/>
          <a:cs typeface="+mn-cs"/>
        </a:defRPr>
      </a:lvl3pPr>
      <a:lvl4pPr marL="857147" algn="l" defTabSz="571431" rtl="0" eaLnBrk="1" latinLnBrk="0" hangingPunct="1">
        <a:defRPr sz="1125" kern="1200">
          <a:solidFill>
            <a:schemeClr val="tx1"/>
          </a:solidFill>
          <a:latin typeface="+mn-lt"/>
          <a:ea typeface="+mn-ea"/>
          <a:cs typeface="+mn-cs"/>
        </a:defRPr>
      </a:lvl4pPr>
      <a:lvl5pPr marL="1142863" algn="l" defTabSz="571431" rtl="0" eaLnBrk="1" latinLnBrk="0" hangingPunct="1">
        <a:defRPr sz="1125" kern="1200">
          <a:solidFill>
            <a:schemeClr val="tx1"/>
          </a:solidFill>
          <a:latin typeface="+mn-lt"/>
          <a:ea typeface="+mn-ea"/>
          <a:cs typeface="+mn-cs"/>
        </a:defRPr>
      </a:lvl5pPr>
      <a:lvl6pPr marL="1428579" algn="l" defTabSz="571431" rtl="0" eaLnBrk="1" latinLnBrk="0" hangingPunct="1">
        <a:defRPr sz="1125" kern="1200">
          <a:solidFill>
            <a:schemeClr val="tx1"/>
          </a:solidFill>
          <a:latin typeface="+mn-lt"/>
          <a:ea typeface="+mn-ea"/>
          <a:cs typeface="+mn-cs"/>
        </a:defRPr>
      </a:lvl6pPr>
      <a:lvl7pPr marL="1714293" algn="l" defTabSz="571431" rtl="0" eaLnBrk="1" latinLnBrk="0" hangingPunct="1">
        <a:defRPr sz="1125" kern="1200">
          <a:solidFill>
            <a:schemeClr val="tx1"/>
          </a:solidFill>
          <a:latin typeface="+mn-lt"/>
          <a:ea typeface="+mn-ea"/>
          <a:cs typeface="+mn-cs"/>
        </a:defRPr>
      </a:lvl7pPr>
      <a:lvl8pPr marL="2000010" algn="l" defTabSz="571431" rtl="0" eaLnBrk="1" latinLnBrk="0" hangingPunct="1">
        <a:defRPr sz="1125" kern="1200">
          <a:solidFill>
            <a:schemeClr val="tx1"/>
          </a:solidFill>
          <a:latin typeface="+mn-lt"/>
          <a:ea typeface="+mn-ea"/>
          <a:cs typeface="+mn-cs"/>
        </a:defRPr>
      </a:lvl8pPr>
      <a:lvl9pPr marL="2285727" algn="l" defTabSz="571431" rtl="0" eaLnBrk="1" latinLnBrk="0" hangingPunct="1">
        <a:defRPr sz="112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3" userDrawn="1">
          <p15:clr>
            <a:srgbClr val="F26B43"/>
          </p15:clr>
        </p15:guide>
        <p15:guide id="2" pos="246" userDrawn="1">
          <p15:clr>
            <a:srgbClr val="F26B43"/>
          </p15:clr>
        </p15:guide>
        <p15:guide id="3" orient="horz" pos="3206" userDrawn="1">
          <p15:clr>
            <a:srgbClr val="F26B43"/>
          </p15:clr>
        </p15:guide>
        <p15:guide id="4" pos="455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5.tmp"/><Relationship Id="rId4" Type="http://schemas.openxmlformats.org/officeDocument/2006/relationships/image" Target="../media/image14.tmp"/></Relationships>
</file>

<file path=ppt/slides/_rels/slide1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7.tmp"/><Relationship Id="rId5" Type="http://schemas.openxmlformats.org/officeDocument/2006/relationships/image" Target="../media/image6.tmp"/><Relationship Id="rId4" Type="http://schemas.openxmlformats.org/officeDocument/2006/relationships/image" Target="../media/image5.tm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AA4DFF-AC4C-734A-E980-5DFE40A5739D}"/>
              </a:ext>
            </a:extLst>
          </p:cNvPr>
          <p:cNvPicPr>
            <a:picLocks noGrp="1" noChangeAspect="1"/>
          </p:cNvPicPr>
          <p:nvPr>
            <p:ph type="pic" sz="quarter" idx="15"/>
          </p:nvPr>
        </p:nvPicPr>
        <p:blipFill>
          <a:blip r:embed="rId3"/>
          <a:srcRect t="8728" b="8728"/>
          <a:stretch>
            <a:fillRect/>
          </a:stretch>
        </p:blipFill>
        <p:spPr>
          <a:xfrm>
            <a:off x="3877488" y="2157937"/>
            <a:ext cx="3614675" cy="3376702"/>
          </a:xfrm>
        </p:spPr>
      </p:pic>
      <p:sp>
        <p:nvSpPr>
          <p:cNvPr id="3" name="Textplatzhalter 2">
            <a:extLst>
              <a:ext uri="{FF2B5EF4-FFF2-40B4-BE49-F238E27FC236}">
                <a16:creationId xmlns:a16="http://schemas.microsoft.com/office/drawing/2014/main" id="{F91A9AF2-66DB-46A6-B6A7-D881483F593F}"/>
              </a:ext>
            </a:extLst>
          </p:cNvPr>
          <p:cNvSpPr>
            <a:spLocks noGrp="1"/>
          </p:cNvSpPr>
          <p:nvPr>
            <p:ph type="body" sz="quarter" idx="13"/>
          </p:nvPr>
        </p:nvSpPr>
        <p:spPr/>
        <p:txBody>
          <a:bodyPr/>
          <a:lstStyle/>
          <a:p>
            <a:r>
              <a:rPr lang="en-US" sz="1000" dirty="0"/>
              <a:t>Institute for Stochastics and Applications</a:t>
            </a:r>
            <a:br>
              <a:rPr lang="en-US" sz="1000" dirty="0"/>
            </a:br>
            <a:r>
              <a:rPr lang="en-US" sz="1000" dirty="0"/>
              <a:t>Mathematical modeling and simulation of cellular systems</a:t>
            </a:r>
          </a:p>
          <a:p>
            <a:endParaRPr lang="de-DE" dirty="0"/>
          </a:p>
        </p:txBody>
      </p:sp>
      <p:sp>
        <p:nvSpPr>
          <p:cNvPr id="6" name="Textplatzhalter 5">
            <a:extLst>
              <a:ext uri="{FF2B5EF4-FFF2-40B4-BE49-F238E27FC236}">
                <a16:creationId xmlns:a16="http://schemas.microsoft.com/office/drawing/2014/main" id="{0A33407C-ADDC-4B4A-BC81-96267A5497F6}"/>
              </a:ext>
            </a:extLst>
          </p:cNvPr>
          <p:cNvSpPr>
            <a:spLocks noGrp="1"/>
          </p:cNvSpPr>
          <p:nvPr>
            <p:ph type="body" sz="quarter" idx="18"/>
          </p:nvPr>
        </p:nvSpPr>
        <p:spPr>
          <a:xfrm>
            <a:off x="127837" y="2256890"/>
            <a:ext cx="6147560" cy="3024000"/>
          </a:xfrm>
        </p:spPr>
        <p:txBody>
          <a:bodyPr/>
          <a:lstStyle/>
          <a:p>
            <a:pPr marL="0" marR="0" lvl="0" indent="0" algn="ctr" defTabSz="571431" rtl="0" eaLnBrk="1" fontAlgn="auto" latinLnBrk="0" hangingPunct="1">
              <a:lnSpc>
                <a:spcPct val="90000"/>
              </a:lnSpc>
              <a:spcBef>
                <a:spcPts val="625"/>
              </a:spcBef>
              <a:spcAft>
                <a:spcPts val="0"/>
              </a:spcAft>
              <a:buClr>
                <a:srgbClr val="00BEFF"/>
              </a:buClr>
              <a:buSzTx/>
              <a:buFontTx/>
              <a:buNone/>
              <a:tabLst/>
              <a:defRPr/>
            </a:pPr>
            <a:r>
              <a:rPr kumimoji="0" lang="en-US" sz="2400" b="1" i="0" u="none" strike="noStrike" kern="1200" cap="none" spc="0" normalizeH="0" baseline="0" noProof="0" dirty="0">
                <a:ln>
                  <a:noFill/>
                </a:ln>
                <a:solidFill>
                  <a:prstClr val="white"/>
                </a:solidFill>
                <a:effectLst/>
                <a:uLnTx/>
                <a:uFillTx/>
                <a:latin typeface="Arial"/>
                <a:ea typeface="+mn-ea"/>
                <a:cs typeface="+mn-cs"/>
              </a:rPr>
              <a:t>Leveraging Genetic Algorithms to Predict Initial Conditions for Optimal Spatial Patterns in 2D Reaction-Diffusion Systems</a:t>
            </a:r>
          </a:p>
          <a:p>
            <a:endParaRPr lang="de-DE" dirty="0"/>
          </a:p>
        </p:txBody>
      </p:sp>
      <p:sp>
        <p:nvSpPr>
          <p:cNvPr id="2" name="Untertitel 1">
            <a:extLst>
              <a:ext uri="{FF2B5EF4-FFF2-40B4-BE49-F238E27FC236}">
                <a16:creationId xmlns:a16="http://schemas.microsoft.com/office/drawing/2014/main" id="{5F3B0450-DE25-4ECB-808D-DC8D917F5EE7}"/>
              </a:ext>
            </a:extLst>
          </p:cNvPr>
          <p:cNvSpPr>
            <a:spLocks noGrp="1"/>
          </p:cNvSpPr>
          <p:nvPr>
            <p:ph type="subTitle" idx="1"/>
          </p:nvPr>
        </p:nvSpPr>
        <p:spPr>
          <a:xfrm>
            <a:off x="744048" y="4358540"/>
            <a:ext cx="3558208" cy="450078"/>
          </a:xfrm>
        </p:spPr>
        <p:txBody>
          <a:bodyPr/>
          <a:lstStyle/>
          <a:p>
            <a:r>
              <a:rPr lang="de-DE" dirty="0" err="1"/>
              <a:t>Loghman</a:t>
            </a:r>
            <a:r>
              <a:rPr lang="de-DE" dirty="0"/>
              <a:t> Samani</a:t>
            </a:r>
          </a:p>
          <a:p>
            <a:r>
              <a:rPr lang="de-DE" dirty="0"/>
              <a:t>09.07.2024</a:t>
            </a:r>
          </a:p>
          <a:p>
            <a:endParaRPr lang="de-DE" dirty="0"/>
          </a:p>
        </p:txBody>
      </p:sp>
    </p:spTree>
    <p:extLst>
      <p:ext uri="{BB962C8B-B14F-4D97-AF65-F5344CB8AC3E}">
        <p14:creationId xmlns:p14="http://schemas.microsoft.com/office/powerpoint/2010/main" val="428813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10</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462000" y="715918"/>
            <a:ext cx="6840000" cy="276225"/>
          </a:xfrm>
        </p:spPr>
        <p:txBody>
          <a:bodyPr/>
          <a:lstStyle/>
          <a:p>
            <a:r>
              <a:rPr lang="de-DE" sz="1600" b="1" dirty="0"/>
              <a:t>Population </a:t>
            </a:r>
            <a:r>
              <a:rPr lang="de-DE" sz="1600" b="1" dirty="0" err="1"/>
              <a:t>Initialization</a:t>
            </a:r>
            <a:endParaRPr lang="de-DE" sz="1600" b="1" dirty="0"/>
          </a:p>
        </p:txBody>
      </p:sp>
      <p:pic>
        <p:nvPicPr>
          <p:cNvPr id="22" name="Picture 21">
            <a:extLst>
              <a:ext uri="{FF2B5EF4-FFF2-40B4-BE49-F238E27FC236}">
                <a16:creationId xmlns:a16="http://schemas.microsoft.com/office/drawing/2014/main" id="{BB370752-8441-8BE0-1113-F5260AD6EDC2}"/>
              </a:ext>
            </a:extLst>
          </p:cNvPr>
          <p:cNvPicPr>
            <a:picLocks noChangeAspect="1"/>
          </p:cNvPicPr>
          <p:nvPr/>
        </p:nvPicPr>
        <p:blipFill>
          <a:blip r:embed="rId3"/>
          <a:stretch>
            <a:fillRect/>
          </a:stretch>
        </p:blipFill>
        <p:spPr>
          <a:xfrm rot="16200000">
            <a:off x="2536837" y="2864566"/>
            <a:ext cx="861054" cy="3570505"/>
          </a:xfrm>
          <a:prstGeom prst="rect">
            <a:avLst/>
          </a:prstGeom>
        </p:spPr>
      </p:pic>
      <p:sp>
        <p:nvSpPr>
          <p:cNvPr id="23" name="TextBox 22">
            <a:extLst>
              <a:ext uri="{FF2B5EF4-FFF2-40B4-BE49-F238E27FC236}">
                <a16:creationId xmlns:a16="http://schemas.microsoft.com/office/drawing/2014/main" id="{B69A4796-077B-01DF-88CD-B18411F36A2E}"/>
              </a:ext>
            </a:extLst>
          </p:cNvPr>
          <p:cNvSpPr txBox="1"/>
          <p:nvPr/>
        </p:nvSpPr>
        <p:spPr>
          <a:xfrm>
            <a:off x="1335445" y="4059791"/>
            <a:ext cx="4343436" cy="134139"/>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Parameters         </a:t>
            </a:r>
            <a:r>
              <a:rPr lang="de-DE" sz="800" b="1" dirty="0" err="1"/>
              <a:t>sp</a:t>
            </a:r>
            <a:r>
              <a:rPr lang="de-DE" sz="800" b="1" dirty="0"/>
              <a:t> 1        </a:t>
            </a:r>
            <a:r>
              <a:rPr lang="de-DE" sz="800" b="1" dirty="0" err="1"/>
              <a:t>sp</a:t>
            </a:r>
            <a:r>
              <a:rPr lang="de-DE" sz="800" b="1" dirty="0"/>
              <a:t> 2        </a:t>
            </a:r>
            <a:r>
              <a:rPr lang="de-DE" sz="800" b="1" dirty="0" err="1"/>
              <a:t>sp</a:t>
            </a:r>
            <a:r>
              <a:rPr lang="de-DE" sz="800" b="1" dirty="0"/>
              <a:t> 3       </a:t>
            </a:r>
            <a:r>
              <a:rPr lang="de-DE" sz="800" b="1" dirty="0" err="1"/>
              <a:t>sp</a:t>
            </a:r>
            <a:r>
              <a:rPr lang="de-DE" sz="800" b="1" dirty="0"/>
              <a:t> 4       </a:t>
            </a:r>
            <a:r>
              <a:rPr lang="de-DE" sz="800" b="1" dirty="0" err="1"/>
              <a:t>sp</a:t>
            </a:r>
            <a:r>
              <a:rPr lang="de-DE" sz="800" b="1" dirty="0"/>
              <a:t> 5       </a:t>
            </a:r>
            <a:r>
              <a:rPr lang="de-DE" sz="800" b="1" dirty="0" err="1"/>
              <a:t>sp</a:t>
            </a:r>
            <a:r>
              <a:rPr lang="de-DE" sz="800" b="1" dirty="0"/>
              <a:t> 6</a:t>
            </a:r>
            <a:endParaRPr lang="en-US" sz="800" b="1" dirty="0"/>
          </a:p>
        </p:txBody>
      </p:sp>
      <p:sp>
        <p:nvSpPr>
          <p:cNvPr id="25" name="TextBox 24">
            <a:extLst>
              <a:ext uri="{FF2B5EF4-FFF2-40B4-BE49-F238E27FC236}">
                <a16:creationId xmlns:a16="http://schemas.microsoft.com/office/drawing/2014/main" id="{EE480934-9A00-1C3D-A4D7-768C34A2606F}"/>
              </a:ext>
            </a:extLst>
          </p:cNvPr>
          <p:cNvSpPr txBox="1"/>
          <p:nvPr/>
        </p:nvSpPr>
        <p:spPr>
          <a:xfrm>
            <a:off x="505642" y="1370056"/>
            <a:ext cx="4873978" cy="2271904"/>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Each species matrix is created as a random binary string.</a:t>
            </a:r>
          </a:p>
          <a:p>
            <a:pPr marL="179381" indent="-179381">
              <a:lnSpc>
                <a:spcPct val="120000"/>
              </a:lnSpc>
              <a:spcBef>
                <a:spcPts val="625"/>
              </a:spcBef>
              <a:buClr>
                <a:schemeClr val="accent1"/>
              </a:buClr>
              <a:buFont typeface="Arial" panose="020B0604020202020204" pitchFamily="34" charset="0"/>
              <a:buChar char="•"/>
            </a:pPr>
            <a:r>
              <a:rPr lang="en-US" sz="1600" dirty="0"/>
              <a:t>Each chromosome is a list of binary strings.</a:t>
            </a:r>
          </a:p>
          <a:p>
            <a:pPr marL="179381" indent="-179381">
              <a:lnSpc>
                <a:spcPct val="120000"/>
              </a:lnSpc>
              <a:spcBef>
                <a:spcPts val="625"/>
              </a:spcBef>
              <a:buClr>
                <a:schemeClr val="accent1"/>
              </a:buClr>
              <a:buFont typeface="Arial" panose="020B0604020202020204" pitchFamily="34" charset="0"/>
              <a:buChar char="•"/>
            </a:pPr>
            <a:r>
              <a:rPr lang="en-US" sz="1600" dirty="0"/>
              <a:t>Each string represents an initial species or parameter matrix.</a:t>
            </a:r>
          </a:p>
          <a:p>
            <a:pPr marL="179381" indent="-179381">
              <a:lnSpc>
                <a:spcPct val="120000"/>
              </a:lnSpc>
              <a:spcBef>
                <a:spcPts val="625"/>
              </a:spcBef>
              <a:buClr>
                <a:schemeClr val="accent1"/>
              </a:buClr>
              <a:buFont typeface="Arial" panose="020B0604020202020204" pitchFamily="34" charset="0"/>
              <a:buChar char="•"/>
            </a:pPr>
            <a:r>
              <a:rPr lang="en-US" sz="1600" dirty="0"/>
              <a:t>The population is a nested list, with each value being a chromosome.</a:t>
            </a:r>
          </a:p>
        </p:txBody>
      </p:sp>
    </p:spTree>
    <p:extLst>
      <p:ext uri="{BB962C8B-B14F-4D97-AF65-F5344CB8AC3E}">
        <p14:creationId xmlns:p14="http://schemas.microsoft.com/office/powerpoint/2010/main" val="212845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11</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Simulation</a:t>
            </a:r>
            <a:endParaRPr lang="en-US" sz="1600" b="1" dirty="0"/>
          </a:p>
        </p:txBody>
      </p:sp>
      <p:sp>
        <p:nvSpPr>
          <p:cNvPr id="2" name="TextBox 1">
            <a:extLst>
              <a:ext uri="{FF2B5EF4-FFF2-40B4-BE49-F238E27FC236}">
                <a16:creationId xmlns:a16="http://schemas.microsoft.com/office/drawing/2014/main" id="{E029B0FF-99DA-1BD4-0556-BA0A549DE755}"/>
              </a:ext>
            </a:extLst>
          </p:cNvPr>
          <p:cNvSpPr txBox="1"/>
          <p:nvPr/>
        </p:nvSpPr>
        <p:spPr>
          <a:xfrm>
            <a:off x="535459" y="1589126"/>
            <a:ext cx="4348472" cy="234884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Convert binary chromosomes into real number matrices.</a:t>
            </a:r>
          </a:p>
          <a:p>
            <a:pPr marL="179381" indent="-179381">
              <a:lnSpc>
                <a:spcPct val="120000"/>
              </a:lnSpc>
              <a:spcBef>
                <a:spcPts val="625"/>
              </a:spcBef>
              <a:buClr>
                <a:schemeClr val="accent1"/>
              </a:buClr>
              <a:buFont typeface="Arial" panose="020B0604020202020204" pitchFamily="34" charset="0"/>
              <a:buChar char="•"/>
            </a:pPr>
            <a:r>
              <a:rPr lang="en-US" sz="1600" dirty="0"/>
              <a:t>Each converted chromosome is a list of species and parameter matrices.</a:t>
            </a:r>
          </a:p>
          <a:p>
            <a:pPr marL="179381" indent="-179381">
              <a:lnSpc>
                <a:spcPct val="120000"/>
              </a:lnSpc>
              <a:spcBef>
                <a:spcPts val="625"/>
              </a:spcBef>
              <a:buClr>
                <a:schemeClr val="accent1"/>
              </a:buClr>
              <a:buFont typeface="Arial" panose="020B0604020202020204" pitchFamily="34" charset="0"/>
              <a:buChar char="•"/>
            </a:pPr>
            <a:r>
              <a:rPr lang="en-US" sz="1600" dirty="0"/>
              <a:t>Simulate the system using each chromosome.</a:t>
            </a:r>
          </a:p>
          <a:p>
            <a:pPr marL="179381" indent="-179381">
              <a:lnSpc>
                <a:spcPct val="120000"/>
              </a:lnSpc>
              <a:spcBef>
                <a:spcPts val="625"/>
              </a:spcBef>
              <a:buClr>
                <a:schemeClr val="accent1"/>
              </a:buClr>
              <a:buFont typeface="Arial" panose="020B0604020202020204" pitchFamily="34" charset="0"/>
              <a:buChar char="•"/>
            </a:pPr>
            <a:r>
              <a:rPr lang="en-US" sz="1600" dirty="0"/>
              <a:t>Convert simulation results back to binary.</a:t>
            </a:r>
          </a:p>
          <a:p>
            <a:pPr marL="179381" indent="-179381">
              <a:lnSpc>
                <a:spcPct val="120000"/>
              </a:lnSpc>
              <a:spcBef>
                <a:spcPts val="625"/>
              </a:spcBef>
              <a:buClr>
                <a:schemeClr val="accent1"/>
              </a:buClr>
              <a:buFont typeface="Arial" panose="020B0604020202020204" pitchFamily="34" charset="0"/>
              <a:buChar char="•"/>
            </a:pPr>
            <a:r>
              <a:rPr lang="en-US" sz="1600" dirty="0"/>
              <a:t>Store results in a list</a:t>
            </a:r>
          </a:p>
        </p:txBody>
      </p:sp>
    </p:spTree>
    <p:extLst>
      <p:ext uri="{BB962C8B-B14F-4D97-AF65-F5344CB8AC3E}">
        <p14:creationId xmlns:p14="http://schemas.microsoft.com/office/powerpoint/2010/main" val="41873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12</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Fitness </a:t>
            </a:r>
            <a:r>
              <a:rPr lang="de-DE" sz="1600" b="1" dirty="0" err="1"/>
              <a:t>Computation</a:t>
            </a:r>
            <a:endParaRPr lang="de-DE" sz="1600" b="1" dirty="0"/>
          </a:p>
        </p:txBody>
      </p:sp>
      <p:sp>
        <p:nvSpPr>
          <p:cNvPr id="2" name="TextBox 1">
            <a:extLst>
              <a:ext uri="{FF2B5EF4-FFF2-40B4-BE49-F238E27FC236}">
                <a16:creationId xmlns:a16="http://schemas.microsoft.com/office/drawing/2014/main" id="{A6BE3902-E869-5B16-45FB-059B8A765946}"/>
              </a:ext>
            </a:extLst>
          </p:cNvPr>
          <p:cNvSpPr txBox="1"/>
          <p:nvPr/>
        </p:nvSpPr>
        <p:spPr>
          <a:xfrm>
            <a:off x="485644" y="1340137"/>
            <a:ext cx="4721081" cy="309366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Evaluate how close each individual is to the target solution</a:t>
            </a:r>
          </a:p>
          <a:p>
            <a:pPr marL="179381" indent="-179381">
              <a:lnSpc>
                <a:spcPct val="120000"/>
              </a:lnSpc>
              <a:spcBef>
                <a:spcPts val="625"/>
              </a:spcBef>
              <a:buClr>
                <a:schemeClr val="accent1"/>
              </a:buClr>
              <a:buFont typeface="Arial" panose="020B0604020202020204" pitchFamily="34" charset="0"/>
              <a:buChar char="•"/>
            </a:pPr>
            <a:r>
              <a:rPr lang="en-US" sz="1600" dirty="0"/>
              <a:t>Compare each simulation result binary string to the target binary string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fitness values for the population</a:t>
            </a:r>
          </a:p>
        </p:txBody>
      </p:sp>
      <p:pic>
        <p:nvPicPr>
          <p:cNvPr id="20" name="Picture 19">
            <a:extLst>
              <a:ext uri="{FF2B5EF4-FFF2-40B4-BE49-F238E27FC236}">
                <a16:creationId xmlns:a16="http://schemas.microsoft.com/office/drawing/2014/main" id="{D2C6EEB8-E731-131A-0250-FFC21DBA2A74}"/>
              </a:ext>
            </a:extLst>
          </p:cNvPr>
          <p:cNvPicPr>
            <a:picLocks noChangeAspect="1"/>
          </p:cNvPicPr>
          <p:nvPr/>
        </p:nvPicPr>
        <p:blipFill>
          <a:blip r:embed="rId3"/>
          <a:stretch>
            <a:fillRect/>
          </a:stretch>
        </p:blipFill>
        <p:spPr>
          <a:xfrm>
            <a:off x="3775708" y="2819397"/>
            <a:ext cx="68586" cy="76207"/>
          </a:xfrm>
          <a:prstGeom prst="rect">
            <a:avLst/>
          </a:prstGeom>
        </p:spPr>
      </p:pic>
      <p:pic>
        <p:nvPicPr>
          <p:cNvPr id="26" name="Picture 25">
            <a:extLst>
              <a:ext uri="{FF2B5EF4-FFF2-40B4-BE49-F238E27FC236}">
                <a16:creationId xmlns:a16="http://schemas.microsoft.com/office/drawing/2014/main" id="{C5733E42-67F0-145C-DB37-59E4AA873DF2}"/>
              </a:ext>
            </a:extLst>
          </p:cNvPr>
          <p:cNvPicPr>
            <a:picLocks noChangeAspect="1"/>
          </p:cNvPicPr>
          <p:nvPr/>
        </p:nvPicPr>
        <p:blipFill>
          <a:blip r:embed="rId4"/>
          <a:stretch>
            <a:fillRect/>
          </a:stretch>
        </p:blipFill>
        <p:spPr>
          <a:xfrm>
            <a:off x="3794759" y="2834639"/>
            <a:ext cx="30483" cy="45724"/>
          </a:xfrm>
          <a:prstGeom prst="rect">
            <a:avLst/>
          </a:prstGeom>
        </p:spPr>
      </p:pic>
      <p:pic>
        <p:nvPicPr>
          <p:cNvPr id="30" name="Picture 29">
            <a:extLst>
              <a:ext uri="{FF2B5EF4-FFF2-40B4-BE49-F238E27FC236}">
                <a16:creationId xmlns:a16="http://schemas.microsoft.com/office/drawing/2014/main" id="{4A57E28F-E925-8569-37AC-BC890FEBA284}"/>
              </a:ext>
            </a:extLst>
          </p:cNvPr>
          <p:cNvPicPr>
            <a:picLocks noChangeAspect="1"/>
          </p:cNvPicPr>
          <p:nvPr/>
        </p:nvPicPr>
        <p:blipFill>
          <a:blip r:embed="rId5"/>
          <a:stretch>
            <a:fillRect/>
          </a:stretch>
        </p:blipFill>
        <p:spPr>
          <a:xfrm>
            <a:off x="959701" y="2716511"/>
            <a:ext cx="3772964" cy="1093554"/>
          </a:xfrm>
          <a:prstGeom prst="rect">
            <a:avLst/>
          </a:prstGeom>
        </p:spPr>
      </p:pic>
    </p:spTree>
    <p:extLst>
      <p:ext uri="{BB962C8B-B14F-4D97-AF65-F5344CB8AC3E}">
        <p14:creationId xmlns:p14="http://schemas.microsoft.com/office/powerpoint/2010/main" val="180172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13</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Selection of Survivors</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5375F4A3-8A2D-9BC6-175F-3C67A5D45AAA}"/>
              </a:ext>
            </a:extLst>
          </p:cNvPr>
          <p:cNvSpPr txBox="1"/>
          <p:nvPr/>
        </p:nvSpPr>
        <p:spPr>
          <a:xfrm>
            <a:off x="448896" y="1108560"/>
            <a:ext cx="4730706" cy="405700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Fitness Proportionate Selection (Roulette Wheel Selection)</a:t>
            </a:r>
          </a:p>
          <a:p>
            <a:pPr marL="179381" indent="-179381">
              <a:lnSpc>
                <a:spcPct val="120000"/>
              </a:lnSpc>
              <a:spcBef>
                <a:spcPts val="625"/>
              </a:spcBef>
              <a:buClr>
                <a:schemeClr val="accent1"/>
              </a:buClr>
              <a:buFont typeface="Arial" panose="020B0604020202020204" pitchFamily="34" charset="0"/>
              <a:buChar char="•"/>
            </a:pPr>
            <a:r>
              <a:rPr lang="en-US" sz="1600" dirty="0"/>
              <a:t>Randomly select individuals based on their probabilities</a:t>
            </a:r>
          </a:p>
          <a:p>
            <a:pPr marL="179381" indent="-179381">
              <a:lnSpc>
                <a:spcPct val="120000"/>
              </a:lnSpc>
              <a:spcBef>
                <a:spcPts val="625"/>
              </a:spcBef>
              <a:buClr>
                <a:schemeClr val="accent1"/>
              </a:buClr>
              <a:buFont typeface="Arial" panose="020B0604020202020204" pitchFamily="34" charset="0"/>
              <a:buChar char="•"/>
            </a:pPr>
            <a:r>
              <a:rPr lang="en-US" sz="1600" dirty="0"/>
              <a:t>Select parents for the next generation based on fitness scores</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Result is a list of selected parents for the next generation</a:t>
            </a:r>
          </a:p>
        </p:txBody>
      </p:sp>
      <p:pic>
        <p:nvPicPr>
          <p:cNvPr id="15" name="Picture 14">
            <a:extLst>
              <a:ext uri="{FF2B5EF4-FFF2-40B4-BE49-F238E27FC236}">
                <a16:creationId xmlns:a16="http://schemas.microsoft.com/office/drawing/2014/main" id="{00B19A42-53D8-CF91-C14F-B6B074425F5E}"/>
              </a:ext>
            </a:extLst>
          </p:cNvPr>
          <p:cNvPicPr>
            <a:picLocks noChangeAspect="1"/>
          </p:cNvPicPr>
          <p:nvPr/>
        </p:nvPicPr>
        <p:blipFill>
          <a:blip r:embed="rId3"/>
          <a:stretch>
            <a:fillRect/>
          </a:stretch>
        </p:blipFill>
        <p:spPr>
          <a:xfrm>
            <a:off x="1588680" y="3137065"/>
            <a:ext cx="2607019" cy="1138509"/>
          </a:xfrm>
          <a:prstGeom prst="rect">
            <a:avLst/>
          </a:prstGeom>
        </p:spPr>
      </p:pic>
    </p:spTree>
    <p:extLst>
      <p:ext uri="{BB962C8B-B14F-4D97-AF65-F5344CB8AC3E}">
        <p14:creationId xmlns:p14="http://schemas.microsoft.com/office/powerpoint/2010/main" val="1963550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14</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pPr defTabSz="914363" eaLnBrk="0" fontAlgn="base" hangingPunct="0">
              <a:lnSpc>
                <a:spcPct val="100000"/>
              </a:lnSpc>
              <a:spcBef>
                <a:spcPct val="0"/>
              </a:spcBef>
              <a:spcAft>
                <a:spcPct val="0"/>
              </a:spcAft>
              <a:buClrTx/>
            </a:pPr>
            <a:r>
              <a:rPr lang="en-US" altLang="en-US" sz="1600" b="1" dirty="0">
                <a:latin typeface="Arial Unicode MS"/>
              </a:rPr>
              <a:t>Recombination (Crossover)</a:t>
            </a:r>
            <a:r>
              <a:rPr lang="en-US" altLang="en-US" sz="1600" b="1" dirty="0"/>
              <a:t> </a:t>
            </a:r>
            <a:endParaRPr lang="en-US" altLang="en-US" sz="1600" b="1" dirty="0">
              <a:latin typeface="Arial" panose="020B0604020202020204" pitchFamily="34" charset="0"/>
            </a:endParaRPr>
          </a:p>
        </p:txBody>
      </p:sp>
      <p:sp>
        <p:nvSpPr>
          <p:cNvPr id="2" name="TextBox 1">
            <a:extLst>
              <a:ext uri="{FF2B5EF4-FFF2-40B4-BE49-F238E27FC236}">
                <a16:creationId xmlns:a16="http://schemas.microsoft.com/office/drawing/2014/main" id="{7468688A-46F5-7487-E343-03FD5493CBDE}"/>
              </a:ext>
            </a:extLst>
          </p:cNvPr>
          <p:cNvSpPr txBox="1"/>
          <p:nvPr/>
        </p:nvSpPr>
        <p:spPr>
          <a:xfrm>
            <a:off x="469557" y="1305833"/>
            <a:ext cx="4868562" cy="3543021"/>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Genetic recombination of parents to generate offspring</a:t>
            </a:r>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Offspring O1​ and O2​ inherit traits from both parents</a:t>
            </a:r>
          </a:p>
        </p:txBody>
      </p:sp>
      <p:pic>
        <p:nvPicPr>
          <p:cNvPr id="15" name="Picture 14">
            <a:extLst>
              <a:ext uri="{FF2B5EF4-FFF2-40B4-BE49-F238E27FC236}">
                <a16:creationId xmlns:a16="http://schemas.microsoft.com/office/drawing/2014/main" id="{6A82C51C-88F5-EB21-6F76-9CDE92EC67AD}"/>
              </a:ext>
            </a:extLst>
          </p:cNvPr>
          <p:cNvPicPr>
            <a:picLocks noChangeAspect="1"/>
          </p:cNvPicPr>
          <p:nvPr/>
        </p:nvPicPr>
        <p:blipFill>
          <a:blip r:embed="rId3"/>
          <a:stretch>
            <a:fillRect/>
          </a:stretch>
        </p:blipFill>
        <p:spPr>
          <a:xfrm>
            <a:off x="1263023" y="2125267"/>
            <a:ext cx="3484598" cy="1684797"/>
          </a:xfrm>
          <a:prstGeom prst="rect">
            <a:avLst/>
          </a:prstGeom>
        </p:spPr>
      </p:pic>
      <p:sp>
        <p:nvSpPr>
          <p:cNvPr id="18" name="TextBox 17">
            <a:extLst>
              <a:ext uri="{FF2B5EF4-FFF2-40B4-BE49-F238E27FC236}">
                <a16:creationId xmlns:a16="http://schemas.microsoft.com/office/drawing/2014/main" id="{53C2FB12-38EB-8EDB-C7A8-8845836534AB}"/>
              </a:ext>
            </a:extLst>
          </p:cNvPr>
          <p:cNvSpPr txBox="1"/>
          <p:nvPr/>
        </p:nvSpPr>
        <p:spPr>
          <a:xfrm>
            <a:off x="1378861" y="3943981"/>
            <a:ext cx="4137164" cy="358816"/>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crossover_rate</a:t>
            </a:r>
            <a:r>
              <a:rPr lang="en-US" sz="800" b="1" dirty="0"/>
              <a:t>: </a:t>
            </a:r>
            <a:r>
              <a:rPr lang="en-US" sz="800" dirty="0"/>
              <a:t>Probability of crossover.</a:t>
            </a:r>
          </a:p>
          <a:p>
            <a:pPr>
              <a:lnSpc>
                <a:spcPct val="120000"/>
              </a:lnSpc>
              <a:spcBef>
                <a:spcPts val="625"/>
              </a:spcBef>
              <a:buClr>
                <a:schemeClr val="accent1"/>
              </a:buClr>
            </a:pPr>
            <a:r>
              <a:rPr lang="en-US" sz="800" b="1" dirty="0"/>
              <a:t>i: </a:t>
            </a:r>
            <a:r>
              <a:rPr lang="en-US" sz="800" dirty="0"/>
              <a:t>Index of sub-chromosome in chromosomes</a:t>
            </a:r>
          </a:p>
        </p:txBody>
      </p:sp>
    </p:spTree>
    <p:extLst>
      <p:ext uri="{BB962C8B-B14F-4D97-AF65-F5344CB8AC3E}">
        <p14:creationId xmlns:p14="http://schemas.microsoft.com/office/powerpoint/2010/main" val="417038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15</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en-US" altLang="en-US" sz="1600" b="1" dirty="0">
                <a:latin typeface="Arial Unicode MS"/>
              </a:rPr>
              <a:t>Mutation</a:t>
            </a:r>
            <a:endParaRPr lang="de-DE" sz="1600" b="1" dirty="0"/>
          </a:p>
        </p:txBody>
      </p:sp>
      <p:sp>
        <p:nvSpPr>
          <p:cNvPr id="2" name="TextBox 1">
            <a:extLst>
              <a:ext uri="{FF2B5EF4-FFF2-40B4-BE49-F238E27FC236}">
                <a16:creationId xmlns:a16="http://schemas.microsoft.com/office/drawing/2014/main" id="{6456012A-42E7-435F-951E-A1A0B41881BC}"/>
              </a:ext>
            </a:extLst>
          </p:cNvPr>
          <p:cNvSpPr txBox="1"/>
          <p:nvPr/>
        </p:nvSpPr>
        <p:spPr>
          <a:xfrm>
            <a:off x="401856" y="1369589"/>
            <a:ext cx="4542944" cy="138550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Introduce random changes to the chromosome</a:t>
            </a:r>
          </a:p>
          <a:p>
            <a:pPr marL="179381" indent="-179381">
              <a:lnSpc>
                <a:spcPct val="120000"/>
              </a:lnSpc>
              <a:spcBef>
                <a:spcPts val="625"/>
              </a:spcBef>
              <a:buClr>
                <a:schemeClr val="accent1"/>
              </a:buClr>
              <a:buFont typeface="Arial" panose="020B0604020202020204" pitchFamily="34" charset="0"/>
              <a:buChar char="•"/>
            </a:pPr>
            <a:r>
              <a:rPr lang="en-US" sz="1600" dirty="0"/>
              <a:t>Enhance genetic diversity for better exploration</a:t>
            </a:r>
          </a:p>
          <a:p>
            <a:pPr marL="179381" indent="-179381">
              <a:lnSpc>
                <a:spcPct val="120000"/>
              </a:lnSpc>
              <a:spcBef>
                <a:spcPts val="625"/>
              </a:spcBef>
              <a:buClr>
                <a:schemeClr val="accent1"/>
              </a:buClr>
              <a:buFont typeface="Arial" panose="020B0604020202020204" pitchFamily="34" charset="0"/>
              <a:buChar char="•"/>
            </a:pPr>
            <a:r>
              <a:rPr lang="en-US" sz="1600" dirty="0"/>
              <a:t>prevent local minima</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pic>
        <p:nvPicPr>
          <p:cNvPr id="15" name="Picture 14">
            <a:extLst>
              <a:ext uri="{FF2B5EF4-FFF2-40B4-BE49-F238E27FC236}">
                <a16:creationId xmlns:a16="http://schemas.microsoft.com/office/drawing/2014/main" id="{931D67C1-986C-5A3A-E308-12BAA4471C42}"/>
              </a:ext>
            </a:extLst>
          </p:cNvPr>
          <p:cNvPicPr>
            <a:picLocks noChangeAspect="1"/>
          </p:cNvPicPr>
          <p:nvPr/>
        </p:nvPicPr>
        <p:blipFill>
          <a:blip r:embed="rId3"/>
          <a:stretch>
            <a:fillRect/>
          </a:stretch>
        </p:blipFill>
        <p:spPr>
          <a:xfrm>
            <a:off x="308476" y="2703213"/>
            <a:ext cx="5036301" cy="1112602"/>
          </a:xfrm>
          <a:prstGeom prst="rect">
            <a:avLst/>
          </a:prstGeom>
        </p:spPr>
      </p:pic>
      <p:sp>
        <p:nvSpPr>
          <p:cNvPr id="18" name="TextBox 17">
            <a:extLst>
              <a:ext uri="{FF2B5EF4-FFF2-40B4-BE49-F238E27FC236}">
                <a16:creationId xmlns:a16="http://schemas.microsoft.com/office/drawing/2014/main" id="{372FDBAE-B3DF-F9D2-48B3-889256514E81}"/>
              </a:ext>
            </a:extLst>
          </p:cNvPr>
          <p:cNvSpPr txBox="1"/>
          <p:nvPr/>
        </p:nvSpPr>
        <p:spPr>
          <a:xfrm>
            <a:off x="469557" y="4620008"/>
            <a:ext cx="4236345"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sz="800" b="1" dirty="0" err="1"/>
              <a:t>mutation_rates</a:t>
            </a:r>
            <a:r>
              <a:rPr lang="en-US" sz="800" b="1" dirty="0"/>
              <a:t>: </a:t>
            </a:r>
            <a:r>
              <a:rPr lang="en-US" sz="800" dirty="0"/>
              <a:t>Probability of mutating each bit</a:t>
            </a:r>
          </a:p>
        </p:txBody>
      </p:sp>
    </p:spTree>
    <p:extLst>
      <p:ext uri="{BB962C8B-B14F-4D97-AF65-F5344CB8AC3E}">
        <p14:creationId xmlns:p14="http://schemas.microsoft.com/office/powerpoint/2010/main" val="293987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16</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sz="1600" b="1" dirty="0"/>
              <a:t>Update </a:t>
            </a:r>
            <a:r>
              <a:rPr lang="de-DE" sz="1600" b="1" dirty="0" err="1"/>
              <a:t>the</a:t>
            </a:r>
            <a:r>
              <a:rPr lang="de-DE" sz="1600" b="1" dirty="0"/>
              <a:t> </a:t>
            </a:r>
            <a:r>
              <a:rPr lang="de-DE" sz="1600" b="1" dirty="0" err="1"/>
              <a:t>population</a:t>
            </a:r>
            <a:endParaRPr lang="en-US" sz="1600" b="1" dirty="0"/>
          </a:p>
        </p:txBody>
      </p:sp>
      <p:sp>
        <p:nvSpPr>
          <p:cNvPr id="2" name="TextBox 1">
            <a:extLst>
              <a:ext uri="{FF2B5EF4-FFF2-40B4-BE49-F238E27FC236}">
                <a16:creationId xmlns:a16="http://schemas.microsoft.com/office/drawing/2014/main" id="{26B63BD1-16D5-E1DE-47AA-3DB75D7BC6C2}"/>
              </a:ext>
            </a:extLst>
          </p:cNvPr>
          <p:cNvSpPr txBox="1"/>
          <p:nvPr/>
        </p:nvSpPr>
        <p:spPr>
          <a:xfrm>
            <a:off x="475592" y="1657146"/>
            <a:ext cx="4721081" cy="2130327"/>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Stop: </a:t>
            </a:r>
            <a:r>
              <a:rPr lang="en-US" sz="1600" dirty="0"/>
              <a:t>If desired or optimal fitness achieved</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Update: </a:t>
            </a:r>
            <a:r>
              <a:rPr lang="en-US" sz="1600" dirty="0"/>
              <a:t>Otherwise, update population and repeat</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Iterative Process: </a:t>
            </a:r>
            <a:r>
              <a:rPr lang="en-US" sz="1600" dirty="0"/>
              <a:t>Continues until convergence</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33264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9607-3A80-EC03-72D5-80D9614A7E1E}"/>
              </a:ext>
            </a:extLst>
          </p:cNvPr>
          <p:cNvSpPr>
            <a:spLocks noGrp="1"/>
          </p:cNvSpPr>
          <p:nvPr>
            <p:ph type="title"/>
          </p:nvPr>
        </p:nvSpPr>
        <p:spPr/>
        <p:txBody>
          <a:bodyPr/>
          <a:lstStyle/>
          <a:p>
            <a:r>
              <a:rPr lang="en-US" dirty="0"/>
              <a:t>Testing Genetic Algorithm on a Two-Species System</a:t>
            </a:r>
          </a:p>
        </p:txBody>
      </p:sp>
      <p:sp>
        <p:nvSpPr>
          <p:cNvPr id="4" name="Date Placeholder 3">
            <a:extLst>
              <a:ext uri="{FF2B5EF4-FFF2-40B4-BE49-F238E27FC236}">
                <a16:creationId xmlns:a16="http://schemas.microsoft.com/office/drawing/2014/main" id="{CF4B8250-1FE3-3901-7A43-433EEE371B94}"/>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9AE438E8-A143-B3D2-75F5-98AF9F32F3A5}"/>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6E930DE-150A-2F31-32F0-F1A532AFB2A1}"/>
              </a:ext>
            </a:extLst>
          </p:cNvPr>
          <p:cNvSpPr>
            <a:spLocks noGrp="1"/>
          </p:cNvSpPr>
          <p:nvPr>
            <p:ph type="sldNum" sz="quarter" idx="16"/>
          </p:nvPr>
        </p:nvSpPr>
        <p:spPr/>
        <p:txBody>
          <a:bodyPr/>
          <a:lstStyle/>
          <a:p>
            <a:fld id="{9E82CC3C-1DC0-4FDA-9590-6CC506AB67F8}" type="slidenum">
              <a:rPr lang="en-US" smtClean="0"/>
              <a:pPr/>
              <a:t>17</a:t>
            </a:fld>
            <a:endParaRPr lang="en-US" dirty="0"/>
          </a:p>
        </p:txBody>
      </p:sp>
      <p:pic>
        <p:nvPicPr>
          <p:cNvPr id="3" name="Picture 2">
            <a:extLst>
              <a:ext uri="{FF2B5EF4-FFF2-40B4-BE49-F238E27FC236}">
                <a16:creationId xmlns:a16="http://schemas.microsoft.com/office/drawing/2014/main" id="{D9D4E7DC-59D1-0DDE-9B9E-26E0D3CC0B12}"/>
              </a:ext>
            </a:extLst>
          </p:cNvPr>
          <p:cNvPicPr>
            <a:picLocks noChangeAspect="1"/>
          </p:cNvPicPr>
          <p:nvPr/>
        </p:nvPicPr>
        <p:blipFill>
          <a:blip r:embed="rId3"/>
          <a:stretch>
            <a:fillRect/>
          </a:stretch>
        </p:blipFill>
        <p:spPr>
          <a:xfrm>
            <a:off x="1436757" y="2857500"/>
            <a:ext cx="4260658" cy="2551088"/>
          </a:xfrm>
          <a:prstGeom prst="rect">
            <a:avLst/>
          </a:prstGeom>
        </p:spPr>
      </p:pic>
      <p:sp>
        <p:nvSpPr>
          <p:cNvPr id="8" name="TextBox 7">
            <a:extLst>
              <a:ext uri="{FF2B5EF4-FFF2-40B4-BE49-F238E27FC236}">
                <a16:creationId xmlns:a16="http://schemas.microsoft.com/office/drawing/2014/main" id="{2CBBFEFF-5A1B-4DDF-002B-8E107C95154D}"/>
              </a:ext>
            </a:extLst>
          </p:cNvPr>
          <p:cNvSpPr txBox="1"/>
          <p:nvPr/>
        </p:nvSpPr>
        <p:spPr>
          <a:xfrm>
            <a:off x="550347" y="727173"/>
            <a:ext cx="5147068" cy="213032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dirty="0"/>
              <a:t>A system with two species</a:t>
            </a:r>
          </a:p>
          <a:p>
            <a:pPr marL="285750" indent="-285750">
              <a:lnSpc>
                <a:spcPct val="120000"/>
              </a:lnSpc>
              <a:spcBef>
                <a:spcPts val="625"/>
              </a:spcBef>
              <a:buClr>
                <a:schemeClr val="accent1"/>
              </a:buClr>
              <a:buFont typeface="Arial" panose="020B0604020202020204" pitchFamily="34" charset="0"/>
              <a:buChar char="•"/>
            </a:pPr>
            <a:r>
              <a:rPr lang="en-US" sz="1600" dirty="0"/>
              <a:t>Compartment size: (5, 5)</a:t>
            </a:r>
          </a:p>
          <a:p>
            <a:pPr marL="285750" indent="-285750">
              <a:lnSpc>
                <a:spcPct val="120000"/>
              </a:lnSpc>
              <a:spcBef>
                <a:spcPts val="625"/>
              </a:spcBef>
              <a:buClr>
                <a:schemeClr val="accent1"/>
              </a:buClr>
              <a:buFont typeface="Arial" panose="020B0604020202020204" pitchFamily="34" charset="0"/>
              <a:buChar char="•"/>
            </a:pPr>
            <a:r>
              <a:rPr lang="en-US" sz="1600" dirty="0"/>
              <a:t>Cells in the first column produce species 1</a:t>
            </a:r>
          </a:p>
          <a:p>
            <a:pPr marL="285750" indent="-285750">
              <a:lnSpc>
                <a:spcPct val="120000"/>
              </a:lnSpc>
              <a:spcBef>
                <a:spcPts val="625"/>
              </a:spcBef>
              <a:buClr>
                <a:schemeClr val="accent1"/>
              </a:buClr>
              <a:buFont typeface="Arial" panose="020B0604020202020204" pitchFamily="34" charset="0"/>
              <a:buChar char="•"/>
            </a:pPr>
            <a:r>
              <a:rPr lang="en-US" sz="1600" dirty="0"/>
              <a:t>Cells in the third column produce species 2</a:t>
            </a:r>
          </a:p>
          <a:p>
            <a:pPr marL="285750" indent="-285750">
              <a:lnSpc>
                <a:spcPct val="120000"/>
              </a:lnSpc>
              <a:spcBef>
                <a:spcPts val="625"/>
              </a:spcBef>
              <a:buClr>
                <a:schemeClr val="accent1"/>
              </a:buClr>
              <a:buFont typeface="Arial" panose="020B0604020202020204" pitchFamily="34" charset="0"/>
              <a:buChar char="•"/>
            </a:pPr>
            <a:r>
              <a:rPr lang="en-US" sz="1600" dirty="0"/>
              <a:t>Species 1 activates species 2</a:t>
            </a:r>
          </a:p>
          <a:p>
            <a:pPr marL="285750" indent="-285750">
              <a:lnSpc>
                <a:spcPct val="120000"/>
              </a:lnSpc>
              <a:spcBef>
                <a:spcPts val="625"/>
              </a:spcBef>
              <a:buClr>
                <a:schemeClr val="accent1"/>
              </a:buClr>
              <a:buFont typeface="Arial" panose="020B0604020202020204" pitchFamily="34" charset="0"/>
              <a:buChar char="•"/>
            </a:pPr>
            <a:r>
              <a:rPr lang="en-US" sz="1600" dirty="0"/>
              <a:t>Six parameters are defined for the system</a:t>
            </a:r>
          </a:p>
        </p:txBody>
      </p:sp>
    </p:spTree>
    <p:extLst>
      <p:ext uri="{BB962C8B-B14F-4D97-AF65-F5344CB8AC3E}">
        <p14:creationId xmlns:p14="http://schemas.microsoft.com/office/powerpoint/2010/main" val="283757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78B2-C477-ABB9-E1B9-E1E12D132EB0}"/>
              </a:ext>
            </a:extLst>
          </p:cNvPr>
          <p:cNvSpPr>
            <a:spLocks noGrp="1"/>
          </p:cNvSpPr>
          <p:nvPr>
            <p:ph type="title"/>
          </p:nvPr>
        </p:nvSpPr>
        <p:spPr/>
        <p:txBody>
          <a:bodyPr/>
          <a:lstStyle/>
          <a:p>
            <a:r>
              <a:rPr lang="en-US" dirty="0"/>
              <a:t>Challenges and Solutions</a:t>
            </a:r>
          </a:p>
        </p:txBody>
      </p:sp>
      <p:sp>
        <p:nvSpPr>
          <p:cNvPr id="4" name="Date Placeholder 3">
            <a:extLst>
              <a:ext uri="{FF2B5EF4-FFF2-40B4-BE49-F238E27FC236}">
                <a16:creationId xmlns:a16="http://schemas.microsoft.com/office/drawing/2014/main" id="{34D6D5DE-9417-2B40-9D13-A05735F6E4F6}"/>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CA95B9-AEAE-7292-DFF2-F3299A5465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C891CFD3-24E9-F0D2-70C5-61822A5A55F0}"/>
              </a:ext>
            </a:extLst>
          </p:cNvPr>
          <p:cNvSpPr>
            <a:spLocks noGrp="1"/>
          </p:cNvSpPr>
          <p:nvPr>
            <p:ph type="sldNum" sz="quarter" idx="16"/>
          </p:nvPr>
        </p:nvSpPr>
        <p:spPr/>
        <p:txBody>
          <a:bodyPr/>
          <a:lstStyle/>
          <a:p>
            <a:fld id="{9E82CC3C-1DC0-4FDA-9590-6CC506AB67F8}" type="slidenum">
              <a:rPr lang="en-US" smtClean="0"/>
              <a:pPr/>
              <a:t>18</a:t>
            </a:fld>
            <a:endParaRPr lang="en-US" dirty="0"/>
          </a:p>
        </p:txBody>
      </p:sp>
      <p:sp>
        <p:nvSpPr>
          <p:cNvPr id="7" name="TextBox 6">
            <a:extLst>
              <a:ext uri="{FF2B5EF4-FFF2-40B4-BE49-F238E27FC236}">
                <a16:creationId xmlns:a16="http://schemas.microsoft.com/office/drawing/2014/main" id="{DAD63697-3DD6-D597-DF1D-828F71A892EA}"/>
              </a:ext>
            </a:extLst>
          </p:cNvPr>
          <p:cNvSpPr txBox="1"/>
          <p:nvPr/>
        </p:nvSpPr>
        <p:spPr>
          <a:xfrm>
            <a:off x="914399" y="898391"/>
            <a:ext cx="7084541" cy="2875146"/>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de-DE" sz="1600" b="1" dirty="0"/>
              <a:t>Computational </a:t>
            </a:r>
            <a:r>
              <a:rPr lang="de-DE" sz="1600" b="1" dirty="0" err="1"/>
              <a:t>Intensity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Model </a:t>
            </a:r>
            <a:r>
              <a:rPr lang="de-DE" sz="1600" b="1" dirty="0" err="1"/>
              <a:t>Specificity</a:t>
            </a:r>
            <a:endParaRPr lang="de-DE" sz="1600" b="1" dirty="0"/>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Non-Uniform Gradient in Diffusion</a:t>
            </a:r>
          </a:p>
          <a:p>
            <a:pPr>
              <a:lnSpc>
                <a:spcPct val="120000"/>
              </a:lnSpc>
              <a:spcBef>
                <a:spcPts val="625"/>
              </a:spcBef>
              <a:buClr>
                <a:schemeClr val="accent1"/>
              </a:buClr>
            </a:pPr>
            <a:endParaRPr lang="de-DE" sz="1600" b="1" dirty="0"/>
          </a:p>
          <a:p>
            <a:pPr marL="179388" indent="-179388">
              <a:lnSpc>
                <a:spcPct val="120000"/>
              </a:lnSpc>
              <a:spcBef>
                <a:spcPts val="625"/>
              </a:spcBef>
              <a:buClr>
                <a:schemeClr val="accent1"/>
              </a:buClr>
              <a:buFont typeface="Arial" panose="020B0604020202020204" pitchFamily="34" charset="0"/>
              <a:buChar char="•"/>
            </a:pPr>
            <a:r>
              <a:rPr lang="de-DE" sz="1600" b="1" dirty="0"/>
              <a:t>GA </a:t>
            </a:r>
            <a:r>
              <a:rPr lang="de-DE" sz="1600" b="1" dirty="0" err="1"/>
              <a:t>Inefficiency</a:t>
            </a:r>
            <a:r>
              <a:rPr lang="de-DE" sz="1600" b="1" dirty="0"/>
              <a:t>   </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8" name="TextBox 7">
            <a:extLst>
              <a:ext uri="{FF2B5EF4-FFF2-40B4-BE49-F238E27FC236}">
                <a16:creationId xmlns:a16="http://schemas.microsoft.com/office/drawing/2014/main" id="{89C05902-D351-ABD2-8371-C39685C5A2EA}"/>
              </a:ext>
            </a:extLst>
          </p:cNvPr>
          <p:cNvSpPr txBox="1"/>
          <p:nvPr/>
        </p:nvSpPr>
        <p:spPr>
          <a:xfrm>
            <a:off x="1156677" y="3499996"/>
            <a:ext cx="7084541" cy="124117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Solutions:</a:t>
            </a:r>
          </a:p>
          <a:p>
            <a:pPr marL="179388" indent="-179388">
              <a:lnSpc>
                <a:spcPct val="120000"/>
              </a:lnSpc>
              <a:spcBef>
                <a:spcPts val="625"/>
              </a:spcBef>
              <a:buClr>
                <a:schemeClr val="tx1"/>
              </a:buClr>
              <a:buFont typeface="Arial" panose="020B0604020202020204" pitchFamily="34" charset="0"/>
              <a:buChar char="•"/>
            </a:pPr>
            <a:r>
              <a:rPr lang="en-US" sz="1400" dirty="0"/>
              <a:t> Improve fitness function</a:t>
            </a:r>
          </a:p>
          <a:p>
            <a:pPr marL="179388" indent="-179388">
              <a:lnSpc>
                <a:spcPct val="120000"/>
              </a:lnSpc>
              <a:spcBef>
                <a:spcPts val="625"/>
              </a:spcBef>
              <a:buClr>
                <a:schemeClr val="tx1"/>
              </a:buClr>
              <a:buFont typeface="Arial" panose="020B0604020202020204" pitchFamily="34" charset="0"/>
              <a:buChar char="•"/>
            </a:pPr>
            <a:r>
              <a:rPr lang="en-US" sz="1400" dirty="0"/>
              <a:t> Alternative chromosome representation</a:t>
            </a:r>
          </a:p>
          <a:p>
            <a:pPr marL="179388" indent="-179388">
              <a:lnSpc>
                <a:spcPct val="120000"/>
              </a:lnSpc>
              <a:spcBef>
                <a:spcPts val="625"/>
              </a:spcBef>
              <a:buClr>
                <a:schemeClr val="tx1"/>
              </a:buClr>
              <a:buFont typeface="Arial" panose="020B0604020202020204" pitchFamily="34" charset="0"/>
              <a:buChar char="•"/>
            </a:pPr>
            <a:r>
              <a:rPr lang="en-US" sz="1400" dirty="0"/>
              <a:t> Better selection methods</a:t>
            </a:r>
          </a:p>
        </p:txBody>
      </p:sp>
      <p:sp>
        <p:nvSpPr>
          <p:cNvPr id="10" name="TextBox 9">
            <a:extLst>
              <a:ext uri="{FF2B5EF4-FFF2-40B4-BE49-F238E27FC236}">
                <a16:creationId xmlns:a16="http://schemas.microsoft.com/office/drawing/2014/main" id="{1AA3FAD3-6904-A5EA-2EEB-6AD7A08D53F2}"/>
              </a:ext>
            </a:extLst>
          </p:cNvPr>
          <p:cNvSpPr txBox="1"/>
          <p:nvPr/>
        </p:nvSpPr>
        <p:spPr>
          <a:xfrm>
            <a:off x="1156677" y="1295893"/>
            <a:ext cx="4662616" cy="234744"/>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Parallel computation, </a:t>
            </a:r>
            <a:r>
              <a:rPr lang="en-US" sz="1400" dirty="0" err="1"/>
              <a:t>Numba</a:t>
            </a:r>
            <a:r>
              <a:rPr lang="en-US" sz="1400" dirty="0"/>
              <a:t> (@jit)</a:t>
            </a:r>
          </a:p>
        </p:txBody>
      </p:sp>
      <p:sp>
        <p:nvSpPr>
          <p:cNvPr id="11" name="TextBox 10">
            <a:extLst>
              <a:ext uri="{FF2B5EF4-FFF2-40B4-BE49-F238E27FC236}">
                <a16:creationId xmlns:a16="http://schemas.microsoft.com/office/drawing/2014/main" id="{D1B680AA-5D46-B9A2-8E8B-6E7175F5DB8E}"/>
              </a:ext>
            </a:extLst>
          </p:cNvPr>
          <p:cNvSpPr txBox="1"/>
          <p:nvPr/>
        </p:nvSpPr>
        <p:spPr>
          <a:xfrm>
            <a:off x="1156677" y="2025500"/>
            <a:ext cx="3859790" cy="603755"/>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b="1" dirty="0"/>
              <a:t>Solution: </a:t>
            </a:r>
            <a:r>
              <a:rPr lang="en-US" sz="1400" dirty="0"/>
              <a:t>Generalize with modular blocks</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
        <p:nvSpPr>
          <p:cNvPr id="12" name="TextBox 11">
            <a:extLst>
              <a:ext uri="{FF2B5EF4-FFF2-40B4-BE49-F238E27FC236}">
                <a16:creationId xmlns:a16="http://schemas.microsoft.com/office/drawing/2014/main" id="{924BDA6E-A02E-C995-23A7-F9E26D4638C4}"/>
              </a:ext>
            </a:extLst>
          </p:cNvPr>
          <p:cNvSpPr txBox="1"/>
          <p:nvPr/>
        </p:nvSpPr>
        <p:spPr>
          <a:xfrm>
            <a:off x="1156677" y="2714716"/>
            <a:ext cx="4209536" cy="603755"/>
          </a:xfrm>
          <a:prstGeom prst="rect">
            <a:avLst/>
          </a:prstGeom>
          <a:noFill/>
        </p:spPr>
        <p:txBody>
          <a:bodyPr wrap="square" lIns="0" tIns="0" rIns="0" bIns="0" rtlCol="0">
            <a:spAutoFit/>
          </a:bodyPr>
          <a:lstStyle/>
          <a:p>
            <a:pPr>
              <a:lnSpc>
                <a:spcPct val="120000"/>
              </a:lnSpc>
              <a:spcBef>
                <a:spcPts val="625"/>
              </a:spcBef>
              <a:buClr>
                <a:schemeClr val="accent1"/>
              </a:buClr>
            </a:pPr>
            <a:r>
              <a:rPr lang="fr-FR" sz="1400" b="1" dirty="0"/>
              <a:t>Solution: </a:t>
            </a:r>
            <a:r>
              <a:rPr lang="fr-FR" sz="1400" dirty="0" err="1"/>
              <a:t>Optimize</a:t>
            </a:r>
            <a:r>
              <a:rPr lang="fr-FR" sz="1400" dirty="0"/>
              <a:t> diffusion </a:t>
            </a:r>
            <a:r>
              <a:rPr lang="fr-FR" sz="1400" dirty="0" err="1"/>
              <a:t>calculation</a:t>
            </a:r>
            <a:r>
              <a:rPr lang="fr-FR" sz="1400" dirty="0"/>
              <a:t> </a:t>
            </a:r>
            <a:r>
              <a:rPr lang="fr-FR" sz="1400" dirty="0" err="1"/>
              <a:t>method</a:t>
            </a:r>
            <a:endParaRPr lang="fr-FR" sz="1400" dirty="0"/>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350221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9472-4082-B863-AF13-79D50E952D50}"/>
              </a:ext>
            </a:extLst>
          </p:cNvPr>
          <p:cNvSpPr>
            <a:spLocks noGrp="1"/>
          </p:cNvSpPr>
          <p:nvPr>
            <p:ph type="title"/>
          </p:nvPr>
        </p:nvSpPr>
        <p:spPr/>
        <p:txBody>
          <a:bodyPr/>
          <a:lstStyle/>
          <a:p>
            <a:r>
              <a:rPr lang="en-US" dirty="0"/>
              <a:t>Outlook</a:t>
            </a:r>
          </a:p>
        </p:txBody>
      </p:sp>
      <p:sp>
        <p:nvSpPr>
          <p:cNvPr id="4" name="Date Placeholder 3">
            <a:extLst>
              <a:ext uri="{FF2B5EF4-FFF2-40B4-BE49-F238E27FC236}">
                <a16:creationId xmlns:a16="http://schemas.microsoft.com/office/drawing/2014/main" id="{E0717B23-6262-8A6C-84A7-C757040DEC8F}"/>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E46A0584-0BA7-8357-3F2C-4B3D7F166A53}"/>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9B75C2B-8FB0-B67A-F629-45F911C2FD05}"/>
              </a:ext>
            </a:extLst>
          </p:cNvPr>
          <p:cNvSpPr>
            <a:spLocks noGrp="1"/>
          </p:cNvSpPr>
          <p:nvPr>
            <p:ph type="sldNum" sz="quarter" idx="16"/>
          </p:nvPr>
        </p:nvSpPr>
        <p:spPr/>
        <p:txBody>
          <a:bodyPr/>
          <a:lstStyle/>
          <a:p>
            <a:fld id="{9E82CC3C-1DC0-4FDA-9590-6CC506AB67F8}" type="slidenum">
              <a:rPr lang="en-US" smtClean="0"/>
              <a:pPr/>
              <a:t>19</a:t>
            </a:fld>
            <a:endParaRPr lang="en-US" dirty="0"/>
          </a:p>
        </p:txBody>
      </p:sp>
      <p:sp>
        <p:nvSpPr>
          <p:cNvPr id="7" name="TextBox 6">
            <a:extLst>
              <a:ext uri="{FF2B5EF4-FFF2-40B4-BE49-F238E27FC236}">
                <a16:creationId xmlns:a16="http://schemas.microsoft.com/office/drawing/2014/main" id="{69706E21-A498-306F-E48F-E3B13A0B9982}"/>
              </a:ext>
            </a:extLst>
          </p:cNvPr>
          <p:cNvSpPr txBox="1"/>
          <p:nvPr/>
        </p:nvSpPr>
        <p:spPr>
          <a:xfrm>
            <a:off x="705286" y="1047517"/>
            <a:ext cx="4947585" cy="3619965"/>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600" dirty="0"/>
              <a:t>Improve Current Models</a:t>
            </a:r>
          </a:p>
          <a:p>
            <a:pPr marL="179388" indent="-179388">
              <a:lnSpc>
                <a:spcPct val="120000"/>
              </a:lnSpc>
              <a:spcBef>
                <a:spcPts val="625"/>
              </a:spcBef>
              <a:buClr>
                <a:schemeClr val="accent1"/>
              </a:buClr>
              <a:buFont typeface="Arial" panose="020B0604020202020204" pitchFamily="34" charset="0"/>
              <a:buChar char="•"/>
            </a:pPr>
            <a:r>
              <a:rPr lang="en-US" sz="1600" dirty="0"/>
              <a:t>Simulate in Higher Dimensions</a:t>
            </a:r>
          </a:p>
          <a:p>
            <a:pPr marL="179388" indent="-179388">
              <a:lnSpc>
                <a:spcPct val="120000"/>
              </a:lnSpc>
              <a:spcBef>
                <a:spcPts val="625"/>
              </a:spcBef>
              <a:buClr>
                <a:schemeClr val="accent1"/>
              </a:buClr>
              <a:buFont typeface="Arial" panose="020B0604020202020204" pitchFamily="34" charset="0"/>
              <a:buChar char="•"/>
            </a:pPr>
            <a:r>
              <a:rPr lang="en-US" sz="1600" dirty="0"/>
              <a:t>Add Growth Rate</a:t>
            </a:r>
          </a:p>
          <a:p>
            <a:pPr marL="179388" indent="-179388">
              <a:lnSpc>
                <a:spcPct val="120000"/>
              </a:lnSpc>
              <a:spcBef>
                <a:spcPts val="625"/>
              </a:spcBef>
              <a:buClr>
                <a:schemeClr val="accent1"/>
              </a:buClr>
              <a:buFont typeface="Arial" panose="020B0604020202020204" pitchFamily="34" charset="0"/>
              <a:buChar char="•"/>
            </a:pPr>
            <a:r>
              <a:rPr lang="en-US" sz="1600" dirty="0"/>
              <a:t>Enhance Information Sharing</a:t>
            </a:r>
          </a:p>
          <a:p>
            <a:pPr marL="179388" indent="-179388">
              <a:lnSpc>
                <a:spcPct val="120000"/>
              </a:lnSpc>
              <a:spcBef>
                <a:spcPts val="625"/>
              </a:spcBef>
              <a:buClr>
                <a:schemeClr val="accent1"/>
              </a:buClr>
              <a:buFont typeface="Arial" panose="020B0604020202020204" pitchFamily="34" charset="0"/>
              <a:buChar char="•"/>
            </a:pPr>
            <a:r>
              <a:rPr lang="en-US" sz="1600" dirty="0"/>
              <a:t>Increase Diffusion Edges</a:t>
            </a:r>
          </a:p>
          <a:p>
            <a:pPr marL="179388" indent="-179388">
              <a:lnSpc>
                <a:spcPct val="120000"/>
              </a:lnSpc>
              <a:spcBef>
                <a:spcPts val="625"/>
              </a:spcBef>
              <a:buClr>
                <a:schemeClr val="accent1"/>
              </a:buClr>
              <a:buFont typeface="Arial" panose="020B0604020202020204" pitchFamily="34" charset="0"/>
              <a:buChar char="•"/>
            </a:pPr>
            <a:r>
              <a:rPr lang="en-US" sz="1600" dirty="0"/>
              <a:t>Incorporate Stochastic Methods</a:t>
            </a:r>
          </a:p>
          <a:p>
            <a:pPr marL="179388" indent="-179388">
              <a:lnSpc>
                <a:spcPct val="120000"/>
              </a:lnSpc>
              <a:spcBef>
                <a:spcPts val="625"/>
              </a:spcBef>
              <a:buClr>
                <a:schemeClr val="accent1"/>
              </a:buClr>
              <a:buFont typeface="Arial" panose="020B0604020202020204" pitchFamily="34" charset="0"/>
              <a:buChar char="•"/>
            </a:pPr>
            <a:r>
              <a:rPr lang="en-US" sz="1600" dirty="0"/>
              <a:t>Advance GA Algorithm</a:t>
            </a:r>
          </a:p>
          <a:p>
            <a:pPr marL="179388" indent="-179388">
              <a:lnSpc>
                <a:spcPct val="120000"/>
              </a:lnSpc>
              <a:spcBef>
                <a:spcPts val="625"/>
              </a:spcBef>
              <a:buClr>
                <a:schemeClr val="accent1"/>
              </a:buClr>
              <a:buFont typeface="Arial" panose="020B0604020202020204" pitchFamily="34" charset="0"/>
              <a:buChar char="•"/>
            </a:pPr>
            <a:r>
              <a:rPr lang="en-US" sz="1600" dirty="0"/>
              <a:t>Combine Optimization Algorithms</a:t>
            </a:r>
          </a:p>
          <a:p>
            <a:pPr marL="179388" indent="-179388">
              <a:lnSpc>
                <a:spcPct val="120000"/>
              </a:lnSpc>
              <a:spcBef>
                <a:spcPts val="625"/>
              </a:spcBef>
              <a:buClr>
                <a:schemeClr val="accent1"/>
              </a:buClr>
              <a:buFont typeface="Arial" panose="020B0604020202020204" pitchFamily="34" charset="0"/>
              <a:buChar char="•"/>
            </a:pPr>
            <a:r>
              <a:rPr lang="en-US" sz="1600" dirty="0"/>
              <a:t>Create a Simulation Library</a:t>
            </a:r>
          </a:p>
          <a:p>
            <a:pPr>
              <a:lnSpc>
                <a:spcPct val="120000"/>
              </a:lnSpc>
              <a:spcBef>
                <a:spcPts val="625"/>
              </a:spcBef>
              <a:buClr>
                <a:schemeClr val="accent1"/>
              </a:buClr>
            </a:pPr>
            <a:endParaRPr lang="en-US" sz="1600" dirty="0"/>
          </a:p>
        </p:txBody>
      </p:sp>
    </p:spTree>
    <p:extLst>
      <p:ext uri="{BB962C8B-B14F-4D97-AF65-F5344CB8AC3E}">
        <p14:creationId xmlns:p14="http://schemas.microsoft.com/office/powerpoint/2010/main" val="235965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DF1B-E331-576A-DDD1-C7AF3517C78B}"/>
              </a:ext>
            </a:extLst>
          </p:cNvPr>
          <p:cNvSpPr>
            <a:spLocks noGrp="1"/>
          </p:cNvSpPr>
          <p:nvPr>
            <p:ph type="title"/>
          </p:nvPr>
        </p:nvSpPr>
        <p:spPr/>
        <p:txBody>
          <a:bodyPr/>
          <a:lstStyle/>
          <a:p>
            <a:r>
              <a:rPr lang="en-US" dirty="0"/>
              <a:t>Synthetic morphogen systems</a:t>
            </a:r>
          </a:p>
        </p:txBody>
      </p:sp>
      <p:sp>
        <p:nvSpPr>
          <p:cNvPr id="4" name="Date Placeholder 3">
            <a:extLst>
              <a:ext uri="{FF2B5EF4-FFF2-40B4-BE49-F238E27FC236}">
                <a16:creationId xmlns:a16="http://schemas.microsoft.com/office/drawing/2014/main" id="{FD2708E5-5EA7-3DAB-9DCA-A608897ACDE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53987682-1966-6CD6-5864-B8839C3F19FF}"/>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4B40496D-DC4A-1805-F11C-689C0CCB256B}"/>
              </a:ext>
            </a:extLst>
          </p:cNvPr>
          <p:cNvSpPr>
            <a:spLocks noGrp="1"/>
          </p:cNvSpPr>
          <p:nvPr>
            <p:ph type="sldNum" sz="quarter" idx="16"/>
          </p:nvPr>
        </p:nvSpPr>
        <p:spPr/>
        <p:txBody>
          <a:bodyPr/>
          <a:lstStyle/>
          <a:p>
            <a:fld id="{9E82CC3C-1DC0-4FDA-9590-6CC506AB67F8}" type="slidenum">
              <a:rPr lang="en-US" smtClean="0"/>
              <a:pPr/>
              <a:t>2</a:t>
            </a:fld>
            <a:endParaRPr lang="en-US" dirty="0"/>
          </a:p>
        </p:txBody>
      </p:sp>
      <p:pic>
        <p:nvPicPr>
          <p:cNvPr id="8" name="Picture 7">
            <a:extLst>
              <a:ext uri="{FF2B5EF4-FFF2-40B4-BE49-F238E27FC236}">
                <a16:creationId xmlns:a16="http://schemas.microsoft.com/office/drawing/2014/main" id="{00C1FD1F-1146-D517-4B6B-F83BD9D17E33}"/>
              </a:ext>
            </a:extLst>
          </p:cNvPr>
          <p:cNvPicPr>
            <a:picLocks noChangeAspect="1"/>
          </p:cNvPicPr>
          <p:nvPr/>
        </p:nvPicPr>
        <p:blipFill>
          <a:blip r:embed="rId3"/>
          <a:stretch>
            <a:fillRect/>
          </a:stretch>
        </p:blipFill>
        <p:spPr>
          <a:xfrm>
            <a:off x="4212243" y="709513"/>
            <a:ext cx="2558523" cy="2234070"/>
          </a:xfrm>
          <a:prstGeom prst="rect">
            <a:avLst/>
          </a:prstGeom>
        </p:spPr>
      </p:pic>
      <p:sp>
        <p:nvSpPr>
          <p:cNvPr id="9" name="TextBox 8">
            <a:extLst>
              <a:ext uri="{FF2B5EF4-FFF2-40B4-BE49-F238E27FC236}">
                <a16:creationId xmlns:a16="http://schemas.microsoft.com/office/drawing/2014/main" id="{E82DC55D-92DE-CE24-8DE9-C27EA97636E8}"/>
              </a:ext>
            </a:extLst>
          </p:cNvPr>
          <p:cNvSpPr txBox="1"/>
          <p:nvPr/>
        </p:nvSpPr>
        <p:spPr>
          <a:xfrm>
            <a:off x="4324503" y="4803760"/>
            <a:ext cx="3632886" cy="167675"/>
          </a:xfrm>
          <a:prstGeom prst="rect">
            <a:avLst/>
          </a:prstGeom>
          <a:noFill/>
        </p:spPr>
        <p:txBody>
          <a:bodyPr wrap="square" lIns="0" tIns="0" rIns="0" bIns="0" rtlCol="0">
            <a:spAutoFit/>
          </a:bodyPr>
          <a:lstStyle/>
          <a:p>
            <a:pPr>
              <a:lnSpc>
                <a:spcPct val="120000"/>
              </a:lnSpc>
              <a:spcBef>
                <a:spcPts val="625"/>
              </a:spcBef>
              <a:buClr>
                <a:schemeClr val="accent1"/>
              </a:buClr>
            </a:pPr>
            <a:r>
              <a:rPr lang="en-US" sz="1000" dirty="0"/>
              <a:t>Diffusible </a:t>
            </a:r>
            <a:r>
              <a:rPr lang="en-US" sz="1000" dirty="0" err="1"/>
              <a:t>synNotch</a:t>
            </a:r>
            <a:r>
              <a:rPr lang="en-US" sz="1000" dirty="0"/>
              <a:t> system. </a:t>
            </a:r>
            <a:r>
              <a:rPr lang="es-ES" sz="1000" dirty="0"/>
              <a:t>(S. Toda et al., 2020)</a:t>
            </a:r>
            <a:endParaRPr lang="en-US" sz="1000" dirty="0"/>
          </a:p>
        </p:txBody>
      </p:sp>
      <p:sp>
        <p:nvSpPr>
          <p:cNvPr id="10" name="TextBox 9">
            <a:extLst>
              <a:ext uri="{FF2B5EF4-FFF2-40B4-BE49-F238E27FC236}">
                <a16:creationId xmlns:a16="http://schemas.microsoft.com/office/drawing/2014/main" id="{DD6D0998-0F6D-1140-E7A7-3D62EE70FC93}"/>
              </a:ext>
            </a:extLst>
          </p:cNvPr>
          <p:cNvSpPr txBox="1"/>
          <p:nvPr/>
        </p:nvSpPr>
        <p:spPr>
          <a:xfrm>
            <a:off x="401855" y="1033383"/>
            <a:ext cx="3733540" cy="3389133"/>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err="1"/>
              <a:t>Synthetic</a:t>
            </a:r>
            <a:r>
              <a:rPr lang="de-DE" sz="1600" dirty="0"/>
              <a:t> Notch </a:t>
            </a:r>
            <a:r>
              <a:rPr lang="de-DE" sz="1600" dirty="0" err="1"/>
              <a:t>system</a:t>
            </a:r>
            <a:endParaRPr lang="de-DE" sz="1600" dirty="0"/>
          </a:p>
          <a:p>
            <a:pPr marL="179381" indent="-179381">
              <a:lnSpc>
                <a:spcPct val="120000"/>
              </a:lnSpc>
              <a:spcBef>
                <a:spcPts val="625"/>
              </a:spcBef>
              <a:buClr>
                <a:schemeClr val="accent1"/>
              </a:buClr>
              <a:buFont typeface="Arial" panose="020B0604020202020204" pitchFamily="34" charset="0"/>
              <a:buChar char="•"/>
            </a:pPr>
            <a:r>
              <a:rPr lang="es-ES" sz="1600" dirty="0"/>
              <a:t>S. Toda et al., 2020</a:t>
            </a:r>
          </a:p>
          <a:p>
            <a:pPr>
              <a:lnSpc>
                <a:spcPct val="120000"/>
              </a:lnSpc>
              <a:spcBef>
                <a:spcPts val="625"/>
              </a:spcBef>
              <a:buClr>
                <a:schemeClr val="accent1"/>
              </a:buClr>
            </a:pPr>
            <a:r>
              <a:rPr lang="es-ES" sz="1600" dirty="0"/>
              <a:t>      </a:t>
            </a: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Arbitrary proteins engineered into synthetic morphogens.</a:t>
            </a:r>
          </a:p>
          <a:p>
            <a:pPr marL="179381" indent="-179381">
              <a:lnSpc>
                <a:spcPct val="120000"/>
              </a:lnSpc>
              <a:spcBef>
                <a:spcPts val="625"/>
              </a:spcBef>
              <a:buClr>
                <a:schemeClr val="accent1"/>
              </a:buClr>
              <a:buFont typeface="Arial" panose="020B0604020202020204" pitchFamily="34" charset="0"/>
              <a:buChar char="•"/>
            </a:pPr>
            <a:r>
              <a:rPr lang="en-US" sz="1600" dirty="0"/>
              <a:t>Formation of gradients and directing cell patterning.</a:t>
            </a:r>
          </a:p>
          <a:p>
            <a:pPr marL="179381" indent="-179381">
              <a:lnSpc>
                <a:spcPct val="120000"/>
              </a:lnSpc>
              <a:spcBef>
                <a:spcPts val="625"/>
              </a:spcBef>
              <a:buClr>
                <a:schemeClr val="accent1"/>
              </a:buClr>
              <a:buFont typeface="Arial" panose="020B0604020202020204" pitchFamily="34" charset="0"/>
              <a:buChar char="•"/>
            </a:pPr>
            <a:r>
              <a:rPr lang="en-US" sz="1600" dirty="0"/>
              <a:t>Applications in advanced tissue engineering.</a:t>
            </a:r>
          </a:p>
        </p:txBody>
      </p:sp>
      <p:sp>
        <p:nvSpPr>
          <p:cNvPr id="11" name="TextBox 10">
            <a:extLst>
              <a:ext uri="{FF2B5EF4-FFF2-40B4-BE49-F238E27FC236}">
                <a16:creationId xmlns:a16="http://schemas.microsoft.com/office/drawing/2014/main" id="{7F1F0B52-5FA8-1EA8-08B4-1A8F518C857F}"/>
              </a:ext>
            </a:extLst>
          </p:cNvPr>
          <p:cNvSpPr txBox="1"/>
          <p:nvPr/>
        </p:nvSpPr>
        <p:spPr>
          <a:xfrm>
            <a:off x="767889" y="1802044"/>
            <a:ext cx="2952046" cy="788421"/>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a:t>
            </a:r>
            <a:r>
              <a:rPr lang="en-US" sz="1200" i="1" dirty="0"/>
              <a:t>Engineering synthetic morphogen systems that can program multicellular patterning</a:t>
            </a:r>
            <a:r>
              <a:rPr lang="en-US" sz="1200" dirty="0"/>
              <a:t>”</a:t>
            </a:r>
          </a:p>
          <a:p>
            <a:pPr>
              <a:lnSpc>
                <a:spcPct val="120000"/>
              </a:lnSpc>
              <a:spcBef>
                <a:spcPts val="625"/>
              </a:spcBef>
              <a:buClr>
                <a:schemeClr val="accent1"/>
              </a:buClr>
            </a:pPr>
            <a:endParaRPr lang="en-US" sz="1600" dirty="0"/>
          </a:p>
        </p:txBody>
      </p:sp>
      <p:pic>
        <p:nvPicPr>
          <p:cNvPr id="13" name="Picture 12">
            <a:extLst>
              <a:ext uri="{FF2B5EF4-FFF2-40B4-BE49-F238E27FC236}">
                <a16:creationId xmlns:a16="http://schemas.microsoft.com/office/drawing/2014/main" id="{89363BD3-E979-92A6-3B7C-A82F047B697E}"/>
              </a:ext>
            </a:extLst>
          </p:cNvPr>
          <p:cNvPicPr>
            <a:picLocks noChangeAspect="1"/>
          </p:cNvPicPr>
          <p:nvPr/>
        </p:nvPicPr>
        <p:blipFill>
          <a:blip r:embed="rId4"/>
          <a:stretch>
            <a:fillRect/>
          </a:stretch>
        </p:blipFill>
        <p:spPr>
          <a:xfrm>
            <a:off x="3787139" y="2727949"/>
            <a:ext cx="45724" cy="259102"/>
          </a:xfrm>
          <a:prstGeom prst="rect">
            <a:avLst/>
          </a:prstGeom>
        </p:spPr>
      </p:pic>
      <p:pic>
        <p:nvPicPr>
          <p:cNvPr id="15" name="Picture 14">
            <a:extLst>
              <a:ext uri="{FF2B5EF4-FFF2-40B4-BE49-F238E27FC236}">
                <a16:creationId xmlns:a16="http://schemas.microsoft.com/office/drawing/2014/main" id="{FBC95A4F-B974-65FF-51E8-E102B8CA924D}"/>
              </a:ext>
            </a:extLst>
          </p:cNvPr>
          <p:cNvPicPr>
            <a:picLocks noChangeAspect="1"/>
          </p:cNvPicPr>
          <p:nvPr/>
        </p:nvPicPr>
        <p:blipFill>
          <a:blip r:embed="rId5"/>
          <a:stretch>
            <a:fillRect/>
          </a:stretch>
        </p:blipFill>
        <p:spPr>
          <a:xfrm>
            <a:off x="4203360" y="3270289"/>
            <a:ext cx="1617972" cy="1422251"/>
          </a:xfrm>
          <a:prstGeom prst="rect">
            <a:avLst/>
          </a:prstGeom>
        </p:spPr>
      </p:pic>
      <p:pic>
        <p:nvPicPr>
          <p:cNvPr id="19" name="Picture 18">
            <a:extLst>
              <a:ext uri="{FF2B5EF4-FFF2-40B4-BE49-F238E27FC236}">
                <a16:creationId xmlns:a16="http://schemas.microsoft.com/office/drawing/2014/main" id="{693E9FDC-CBD4-0CDB-8200-AA98E376624C}"/>
              </a:ext>
            </a:extLst>
          </p:cNvPr>
          <p:cNvPicPr>
            <a:picLocks noChangeAspect="1"/>
          </p:cNvPicPr>
          <p:nvPr/>
        </p:nvPicPr>
        <p:blipFill>
          <a:blip r:embed="rId6"/>
          <a:stretch>
            <a:fillRect/>
          </a:stretch>
        </p:blipFill>
        <p:spPr>
          <a:xfrm>
            <a:off x="5889297" y="3064099"/>
            <a:ext cx="1617972" cy="1628440"/>
          </a:xfrm>
          <a:prstGeom prst="rect">
            <a:avLst/>
          </a:prstGeom>
        </p:spPr>
      </p:pic>
    </p:spTree>
    <p:extLst>
      <p:ext uri="{BB962C8B-B14F-4D97-AF65-F5344CB8AC3E}">
        <p14:creationId xmlns:p14="http://schemas.microsoft.com/office/powerpoint/2010/main" val="296780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168E9-00C8-F09C-5E58-CB101E07A363}"/>
              </a:ext>
            </a:extLst>
          </p:cNvPr>
          <p:cNvSpPr/>
          <p:nvPr/>
        </p:nvSpPr>
        <p:spPr>
          <a:xfrm>
            <a:off x="296985" y="1305169"/>
            <a:ext cx="1766277" cy="758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TextBox 15">
            <a:extLst>
              <a:ext uri="{FF2B5EF4-FFF2-40B4-BE49-F238E27FC236}">
                <a16:creationId xmlns:a16="http://schemas.microsoft.com/office/drawing/2014/main" id="{ADD477AE-EC04-9DE1-0C6F-D5682BBB6473}"/>
              </a:ext>
            </a:extLst>
          </p:cNvPr>
          <p:cNvSpPr txBox="1"/>
          <p:nvPr/>
        </p:nvSpPr>
        <p:spPr>
          <a:xfrm>
            <a:off x="1539631" y="2689793"/>
            <a:ext cx="4947138" cy="335413"/>
          </a:xfrm>
          <a:prstGeom prst="rect">
            <a:avLst/>
          </a:prstGeom>
          <a:noFill/>
        </p:spPr>
        <p:txBody>
          <a:bodyPr wrap="square" lIns="0" tIns="0" rIns="0" bIns="0" rtlCol="0">
            <a:spAutoFit/>
          </a:bodyPr>
          <a:lstStyle/>
          <a:p>
            <a:pPr>
              <a:lnSpc>
                <a:spcPct val="120000"/>
              </a:lnSpc>
              <a:spcBef>
                <a:spcPts val="625"/>
              </a:spcBef>
              <a:buClr>
                <a:schemeClr val="accent1"/>
              </a:buClr>
            </a:pPr>
            <a:r>
              <a:rPr lang="en-US" sz="2000" b="1" dirty="0"/>
              <a:t>Thank you for your time and attention</a:t>
            </a:r>
          </a:p>
        </p:txBody>
      </p:sp>
    </p:spTree>
    <p:extLst>
      <p:ext uri="{BB962C8B-B14F-4D97-AF65-F5344CB8AC3E}">
        <p14:creationId xmlns:p14="http://schemas.microsoft.com/office/powerpoint/2010/main" val="2432419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F65E1-999F-3BDF-EF15-F37CF9AF808D}"/>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7232DE00-85D7-02BC-F45D-57DAEC032F3E}"/>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717A9B25-27BB-0352-45A8-59B81388644F}"/>
              </a:ext>
            </a:extLst>
          </p:cNvPr>
          <p:cNvSpPr>
            <a:spLocks noGrp="1"/>
          </p:cNvSpPr>
          <p:nvPr>
            <p:ph type="sldNum" sz="quarter" idx="12"/>
          </p:nvPr>
        </p:nvSpPr>
        <p:spPr/>
        <p:txBody>
          <a:bodyPr/>
          <a:lstStyle/>
          <a:p>
            <a:fld id="{9E82CC3C-1DC0-4FDA-9590-6CC506AB67F8}" type="slidenum">
              <a:rPr lang="en-US" smtClean="0"/>
              <a:pPr/>
              <a:t>21</a:t>
            </a:fld>
            <a:endParaRPr lang="en-US" dirty="0"/>
          </a:p>
        </p:txBody>
      </p:sp>
      <p:sp>
        <p:nvSpPr>
          <p:cNvPr id="7" name="Rectangle 2">
            <a:extLst>
              <a:ext uri="{FF2B5EF4-FFF2-40B4-BE49-F238E27FC236}">
                <a16:creationId xmlns:a16="http://schemas.microsoft.com/office/drawing/2014/main" id="{44E6D1BF-021B-CB77-0063-3AC405A755FE}"/>
              </a:ext>
            </a:extLst>
          </p:cNvPr>
          <p:cNvSpPr>
            <a:spLocks noChangeArrowheads="1"/>
          </p:cNvSpPr>
          <p:nvPr/>
        </p:nvSpPr>
        <p:spPr bwMode="auto">
          <a:xfrm>
            <a:off x="434808" y="780009"/>
            <a:ext cx="2652583" cy="415498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63" eaLnBrk="0" fontAlgn="base" hangingPunct="0">
              <a:spcBef>
                <a:spcPct val="0"/>
              </a:spcBef>
              <a:spcAft>
                <a:spcPct val="0"/>
              </a:spcAft>
            </a:pPr>
            <a:r>
              <a:rPr lang="en-US" altLang="en-US" sz="1200" dirty="0" err="1">
                <a:solidFill>
                  <a:srgbClr val="BCBEC4"/>
                </a:solidFill>
                <a:latin typeface="JetBrains Mono"/>
              </a:rPr>
              <a:t>infos</a:t>
            </a:r>
            <a:r>
              <a:rPr lang="en-US" altLang="en-US" sz="1200" dirty="0">
                <a:solidFill>
                  <a:srgbClr val="BCBEC4"/>
                </a:solidFill>
                <a:latin typeface="JetBrains Mono"/>
              </a:rPr>
              <a:t> = {</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length"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"compartment width"</a:t>
            </a:r>
            <a:r>
              <a:rPr lang="en-US" altLang="en-US" sz="1200" dirty="0">
                <a:solidFill>
                  <a:srgbClr val="BCBEC4"/>
                </a:solidFill>
                <a:latin typeface="JetBrains Mono"/>
              </a:rPr>
              <a:t>: </a:t>
            </a:r>
            <a:r>
              <a:rPr lang="en-US" altLang="en-US" sz="1200" dirty="0">
                <a:solidFill>
                  <a:srgbClr val="2AACB8"/>
                </a:solidFill>
                <a:latin typeface="JetBrains Mono"/>
              </a:rPr>
              <a:t>100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"initial cell number"</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"start"</a:t>
            </a:r>
            <a:r>
              <a:rPr lang="en-US" altLang="en-US" sz="1200" dirty="0">
                <a:solidFill>
                  <a:srgbClr val="BCBEC4"/>
                </a:solidFill>
                <a:latin typeface="JetBrains Mono"/>
              </a:rPr>
              <a:t>: </a:t>
            </a:r>
            <a:r>
              <a:rPr lang="en-US" altLang="en-US" sz="1200" dirty="0">
                <a:solidFill>
                  <a:srgbClr val="2AACB8"/>
                </a:solidFill>
                <a:latin typeface="JetBrains Mono"/>
              </a:rPr>
              <a:t>1</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"stop"</a:t>
            </a:r>
            <a:r>
              <a:rPr lang="en-US" altLang="en-US" sz="1200" dirty="0">
                <a:solidFill>
                  <a:srgbClr val="BCBEC4"/>
                </a:solidFill>
                <a:latin typeface="JetBrains Mono"/>
              </a:rPr>
              <a:t>: </a:t>
            </a:r>
            <a:r>
              <a:rPr lang="en-US" altLang="en-US" sz="1200" dirty="0">
                <a:solidFill>
                  <a:srgbClr val="2AACB8"/>
                </a:solidFill>
                <a:latin typeface="JetBrains Mono"/>
              </a:rPr>
              <a:t>50</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"dt"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"save step interval"</a:t>
            </a:r>
            <a:r>
              <a:rPr lang="en-US" altLang="en-US" sz="1200" dirty="0">
                <a:solidFill>
                  <a:srgbClr val="BCBEC4"/>
                </a:solidFill>
                <a:latin typeface="JetBrains Mono"/>
              </a:rPr>
              <a:t>: </a:t>
            </a:r>
            <a:r>
              <a:rPr lang="en-US" altLang="en-US" sz="1200" dirty="0">
                <a:solidFill>
                  <a:srgbClr val="2AACB8"/>
                </a:solidFill>
                <a:latin typeface="JetBrains Mono"/>
              </a:rPr>
              <a:t>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k_fi_sec</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0.5</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2e-6</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k_im_on</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k_im_off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2e-4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k_fi_deg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k_am_deg</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0.02</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4</a:t>
            </a:r>
            <a:r>
              <a:rPr lang="en-US" altLang="en-US" sz="1200" dirty="0">
                <a:solidFill>
                  <a:srgbClr val="BCBEC4"/>
                </a:solidFill>
                <a:latin typeface="JetBrains Mono"/>
              </a:rPr>
              <a:t>,</a:t>
            </a:r>
            <a:br>
              <a:rPr lang="en-US" altLang="en-US" sz="1200" dirty="0">
                <a:solidFill>
                  <a:srgbClr val="BCBEC4"/>
                </a:solidFill>
                <a:latin typeface="JetBrains Mono"/>
              </a:rPr>
            </a:br>
            <a:r>
              <a:rPr lang="en-US" altLang="en-US" sz="1200" dirty="0">
                <a:solidFill>
                  <a:srgbClr val="BCBEC4"/>
                </a:solidFill>
                <a:latin typeface="JetBrains Mono"/>
              </a:rPr>
              <a:t>    </a:t>
            </a:r>
            <a:r>
              <a:rPr lang="en-US" altLang="en-US" sz="1200" dirty="0">
                <a:solidFill>
                  <a:srgbClr val="6AAB73"/>
                </a:solidFill>
                <a:latin typeface="JetBrains Mono"/>
              </a:rPr>
              <a:t>"</a:t>
            </a:r>
            <a:r>
              <a:rPr lang="en-US" altLang="en-US" sz="1200" dirty="0" err="1">
                <a:solidFill>
                  <a:srgbClr val="6AAB73"/>
                </a:solidFill>
                <a:latin typeface="JetBrains Mono"/>
              </a:rPr>
              <a:t>k_im_diff</a:t>
            </a:r>
            <a:r>
              <a:rPr lang="en-US" altLang="en-US" sz="1200" dirty="0">
                <a:solidFill>
                  <a:srgbClr val="6AAB73"/>
                </a:solidFill>
                <a:latin typeface="JetBrains Mono"/>
              </a:rPr>
              <a:t>"</a:t>
            </a:r>
            <a:r>
              <a:rPr lang="en-US" altLang="en-US" sz="1200" dirty="0">
                <a:solidFill>
                  <a:srgbClr val="BCBEC4"/>
                </a:solidFill>
                <a:latin typeface="JetBrains Mono"/>
              </a:rPr>
              <a:t>: </a:t>
            </a:r>
            <a:r>
              <a:rPr lang="en-US" altLang="en-US" sz="1200" dirty="0">
                <a:solidFill>
                  <a:srgbClr val="2AACB8"/>
                </a:solidFill>
                <a:latin typeface="JetBrains Mono"/>
              </a:rPr>
              <a:t>3</a:t>
            </a:r>
            <a:br>
              <a:rPr lang="en-US" altLang="en-US" sz="1200" dirty="0">
                <a:solidFill>
                  <a:srgbClr val="2AACB8"/>
                </a:solidFill>
                <a:latin typeface="JetBrains Mono"/>
              </a:rPr>
            </a:br>
            <a:r>
              <a:rPr lang="en-US" altLang="en-US" sz="1200" dirty="0">
                <a:solidFill>
                  <a:srgbClr val="BCBEC4"/>
                </a:solidFill>
                <a:latin typeface="JetBrains Mono"/>
              </a:rPr>
              <a:t>}</a:t>
            </a:r>
            <a:endParaRPr lang="en-US" altLang="en-US" sz="1200" dirty="0">
              <a:latin typeface="Arial" panose="020B0604020202020204" pitchFamily="34" charset="0"/>
            </a:endParaRPr>
          </a:p>
        </p:txBody>
      </p:sp>
      <p:sp>
        <p:nvSpPr>
          <p:cNvPr id="8" name="TextBox 7">
            <a:extLst>
              <a:ext uri="{FF2B5EF4-FFF2-40B4-BE49-F238E27FC236}">
                <a16:creationId xmlns:a16="http://schemas.microsoft.com/office/drawing/2014/main" id="{45372E98-6B97-12DD-FDAC-18DF1AC14730}"/>
              </a:ext>
            </a:extLst>
          </p:cNvPr>
          <p:cNvSpPr txBox="1"/>
          <p:nvPr/>
        </p:nvSpPr>
        <p:spPr>
          <a:xfrm>
            <a:off x="401856" y="297897"/>
            <a:ext cx="1359244" cy="268279"/>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b="1" dirty="0"/>
              <a:t>hm1.mp4</a:t>
            </a:r>
            <a:endParaRPr lang="en-US" sz="1600" b="1" dirty="0"/>
          </a:p>
        </p:txBody>
      </p:sp>
      <p:sp>
        <p:nvSpPr>
          <p:cNvPr id="9" name="TextBox 8">
            <a:extLst>
              <a:ext uri="{FF2B5EF4-FFF2-40B4-BE49-F238E27FC236}">
                <a16:creationId xmlns:a16="http://schemas.microsoft.com/office/drawing/2014/main" id="{88A218B0-DCAC-BC36-5469-4F7D0F970FF9}"/>
              </a:ext>
            </a:extLst>
          </p:cNvPr>
          <p:cNvSpPr txBox="1"/>
          <p:nvPr/>
        </p:nvSpPr>
        <p:spPr>
          <a:xfrm>
            <a:off x="3344563" y="780007"/>
            <a:ext cx="3179805" cy="640688"/>
          </a:xfrm>
          <a:prstGeom prst="rect">
            <a:avLst/>
          </a:prstGeom>
          <a:noFill/>
        </p:spPr>
        <p:txBody>
          <a:bodyPr wrap="square" lIns="0" tIns="0" rIns="0" bIns="0" rtlCol="0">
            <a:spAutoFit/>
          </a:bodyPr>
          <a:lstStyle/>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iterations</a:t>
            </a:r>
            <a:r>
              <a:rPr lang="de-DE" sz="1600" dirty="0"/>
              <a:t> = 2500</a:t>
            </a:r>
          </a:p>
          <a:p>
            <a:pPr>
              <a:lnSpc>
                <a:spcPct val="120000"/>
              </a:lnSpc>
              <a:spcBef>
                <a:spcPts val="625"/>
              </a:spcBef>
              <a:buClr>
                <a:schemeClr val="accent1"/>
              </a:buClr>
            </a:pPr>
            <a:r>
              <a:rPr lang="de-DE" sz="1600" dirty="0" err="1"/>
              <a:t>Number</a:t>
            </a:r>
            <a:r>
              <a:rPr lang="de-DE" sz="1600" dirty="0"/>
              <a:t> </a:t>
            </a:r>
            <a:r>
              <a:rPr lang="de-DE" sz="1600" dirty="0" err="1"/>
              <a:t>of</a:t>
            </a:r>
            <a:r>
              <a:rPr lang="de-DE" sz="1600" dirty="0"/>
              <a:t> </a:t>
            </a:r>
            <a:r>
              <a:rPr lang="de-DE" sz="1600" dirty="0" err="1"/>
              <a:t>frames</a:t>
            </a:r>
            <a:r>
              <a:rPr lang="de-DE" sz="1600" dirty="0"/>
              <a:t> = 500</a:t>
            </a:r>
          </a:p>
        </p:txBody>
      </p:sp>
      <p:sp>
        <p:nvSpPr>
          <p:cNvPr id="10" name="TextBox 9">
            <a:extLst>
              <a:ext uri="{FF2B5EF4-FFF2-40B4-BE49-F238E27FC236}">
                <a16:creationId xmlns:a16="http://schemas.microsoft.com/office/drawing/2014/main" id="{19AD986A-4EB7-D5CC-BD3B-6CDBDFBCD445}"/>
              </a:ext>
            </a:extLst>
          </p:cNvPr>
          <p:cNvSpPr txBox="1"/>
          <p:nvPr/>
        </p:nvSpPr>
        <p:spPr>
          <a:xfrm>
            <a:off x="3344564" y="4370990"/>
            <a:ext cx="3601734" cy="537006"/>
          </a:xfrm>
          <a:prstGeom prst="rect">
            <a:avLst/>
          </a:prstGeom>
          <a:noFill/>
        </p:spPr>
        <p:txBody>
          <a:bodyPr wrap="square" lIns="0" tIns="0" rIns="0" bIns="0" rtlCol="0">
            <a:spAutoFit/>
          </a:bodyPr>
          <a:lstStyle/>
          <a:p>
            <a:pPr>
              <a:lnSpc>
                <a:spcPct val="120000"/>
              </a:lnSpc>
              <a:spcBef>
                <a:spcPts val="625"/>
              </a:spcBef>
              <a:buClr>
                <a:schemeClr val="accent1"/>
              </a:buClr>
            </a:pPr>
            <a:r>
              <a:rPr lang="de-DE" sz="1000" b="1" dirty="0"/>
              <a:t>Initial </a:t>
            </a:r>
            <a:r>
              <a:rPr lang="de-DE" sz="1000" b="1" dirty="0" err="1"/>
              <a:t>cell</a:t>
            </a:r>
            <a:r>
              <a:rPr lang="de-DE" sz="1000" b="1" dirty="0"/>
              <a:t> </a:t>
            </a:r>
            <a:r>
              <a:rPr lang="de-DE" sz="1000" b="1" dirty="0" err="1"/>
              <a:t>number</a:t>
            </a:r>
            <a:r>
              <a:rPr lang="de-DE" sz="1000" b="1" dirty="0"/>
              <a:t>: </a:t>
            </a:r>
            <a:r>
              <a:rPr lang="de-DE" sz="1000" dirty="0"/>
              <a:t>initial </a:t>
            </a:r>
            <a:r>
              <a:rPr lang="de-DE" sz="1000" dirty="0" err="1"/>
              <a:t>concentration</a:t>
            </a:r>
            <a:r>
              <a:rPr lang="de-DE" sz="1000" dirty="0"/>
              <a:t> </a:t>
            </a:r>
            <a:r>
              <a:rPr lang="de-DE" sz="1000" dirty="0" err="1"/>
              <a:t>of</a:t>
            </a:r>
            <a:r>
              <a:rPr lang="de-DE" sz="1000" dirty="0"/>
              <a:t> </a:t>
            </a:r>
            <a:r>
              <a:rPr lang="de-DE" sz="1000" dirty="0" err="1"/>
              <a:t>morphogen</a:t>
            </a:r>
            <a:r>
              <a:rPr lang="de-DE" sz="1000" dirty="0"/>
              <a:t> </a:t>
            </a:r>
            <a:r>
              <a:rPr lang="de-DE" sz="1000" dirty="0" err="1"/>
              <a:t>or</a:t>
            </a:r>
            <a:r>
              <a:rPr lang="de-DE" sz="1000" dirty="0"/>
              <a:t> </a:t>
            </a:r>
            <a:r>
              <a:rPr lang="de-DE" sz="1000" dirty="0" err="1"/>
              <a:t>inhibitor</a:t>
            </a:r>
            <a:r>
              <a:rPr lang="de-DE" sz="1000" dirty="0"/>
              <a:t> in </a:t>
            </a:r>
            <a:r>
              <a:rPr lang="de-DE" sz="1000" dirty="0" err="1"/>
              <a:t>capable</a:t>
            </a:r>
            <a:r>
              <a:rPr lang="de-DE" sz="1000" dirty="0"/>
              <a:t> </a:t>
            </a:r>
            <a:r>
              <a:rPr lang="de-DE" sz="1000" dirty="0" err="1"/>
              <a:t>cells</a:t>
            </a:r>
            <a:r>
              <a:rPr lang="de-DE" sz="1000" dirty="0"/>
              <a:t>. (</a:t>
            </a:r>
            <a:r>
              <a:rPr lang="de-DE" sz="1000" b="1" dirty="0"/>
              <a:t>initial </a:t>
            </a:r>
            <a:r>
              <a:rPr lang="de-DE" sz="1000" b="1" dirty="0" err="1"/>
              <a:t>cell</a:t>
            </a:r>
            <a:r>
              <a:rPr lang="de-DE" sz="1000" b="1" dirty="0"/>
              <a:t> </a:t>
            </a:r>
            <a:r>
              <a:rPr lang="de-DE" sz="1000" b="1" dirty="0" err="1"/>
              <a:t>number</a:t>
            </a:r>
            <a:r>
              <a:rPr lang="de-DE" sz="1000" b="1" dirty="0"/>
              <a:t>/ </a:t>
            </a:r>
            <a:r>
              <a:rPr lang="de-DE" sz="1000" b="1" dirty="0" err="1"/>
              <a:t>ratio</a:t>
            </a:r>
            <a:r>
              <a:rPr lang="de-DE" sz="1000" b="1" dirty="0"/>
              <a:t>: </a:t>
            </a:r>
            <a:r>
              <a:rPr lang="de-DE" sz="1000" dirty="0"/>
              <a:t>initial </a:t>
            </a:r>
            <a:r>
              <a:rPr lang="de-DE" sz="1000" dirty="0" err="1"/>
              <a:t>concntration</a:t>
            </a:r>
            <a:r>
              <a:rPr lang="de-DE" sz="1000" dirty="0"/>
              <a:t> </a:t>
            </a:r>
            <a:r>
              <a:rPr lang="de-DE" sz="1000" dirty="0" err="1"/>
              <a:t>of</a:t>
            </a:r>
            <a:r>
              <a:rPr lang="de-DE" sz="1000" dirty="0"/>
              <a:t> </a:t>
            </a:r>
            <a:r>
              <a:rPr lang="de-DE" sz="1000" dirty="0" err="1"/>
              <a:t>anchor</a:t>
            </a:r>
            <a:r>
              <a:rPr lang="de-DE" sz="1000" dirty="0"/>
              <a:t> in </a:t>
            </a:r>
            <a:r>
              <a:rPr lang="de-DE" sz="1000" dirty="0" err="1"/>
              <a:t>capable</a:t>
            </a:r>
            <a:r>
              <a:rPr lang="de-DE" sz="1000" dirty="0"/>
              <a:t> </a:t>
            </a:r>
            <a:r>
              <a:rPr lang="de-DE" sz="1000" dirty="0" err="1"/>
              <a:t>cells</a:t>
            </a:r>
            <a:r>
              <a:rPr lang="de-DE" sz="1000" dirty="0"/>
              <a:t>(5))</a:t>
            </a:r>
            <a:endParaRPr lang="en-US" sz="1000" dirty="0"/>
          </a:p>
        </p:txBody>
      </p:sp>
    </p:spTree>
    <p:extLst>
      <p:ext uri="{BB962C8B-B14F-4D97-AF65-F5344CB8AC3E}">
        <p14:creationId xmlns:p14="http://schemas.microsoft.com/office/powerpoint/2010/main" val="229095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09308-A7FD-7361-7353-43B67C3D3C9A}"/>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3A4F5806-E098-9DEF-B747-ECC8A734623D}"/>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F236B4CB-2012-3C7E-8DE7-D2F860ED725D}"/>
              </a:ext>
            </a:extLst>
          </p:cNvPr>
          <p:cNvSpPr>
            <a:spLocks noGrp="1"/>
          </p:cNvSpPr>
          <p:nvPr>
            <p:ph type="sldNum" sz="quarter" idx="12"/>
          </p:nvPr>
        </p:nvSpPr>
        <p:spPr/>
        <p:txBody>
          <a:bodyPr/>
          <a:lstStyle/>
          <a:p>
            <a:fld id="{9E82CC3C-1DC0-4FDA-9590-6CC506AB67F8}" type="slidenum">
              <a:rPr lang="en-US" smtClean="0"/>
              <a:pPr/>
              <a:t>22</a:t>
            </a:fld>
            <a:endParaRPr lang="en-US" dirty="0"/>
          </a:p>
        </p:txBody>
      </p:sp>
      <p:pic>
        <p:nvPicPr>
          <p:cNvPr id="5" name="Picture 4">
            <a:extLst>
              <a:ext uri="{FF2B5EF4-FFF2-40B4-BE49-F238E27FC236}">
                <a16:creationId xmlns:a16="http://schemas.microsoft.com/office/drawing/2014/main" id="{449FB08D-3C29-756F-822A-A9CD761C837F}"/>
              </a:ext>
            </a:extLst>
          </p:cNvPr>
          <p:cNvPicPr>
            <a:picLocks noChangeAspect="1"/>
          </p:cNvPicPr>
          <p:nvPr/>
        </p:nvPicPr>
        <p:blipFill>
          <a:blip r:embed="rId2"/>
          <a:stretch>
            <a:fillRect/>
          </a:stretch>
        </p:blipFill>
        <p:spPr>
          <a:xfrm>
            <a:off x="1041297" y="1161093"/>
            <a:ext cx="5564554" cy="3392814"/>
          </a:xfrm>
          <a:prstGeom prst="rect">
            <a:avLst/>
          </a:prstGeom>
        </p:spPr>
      </p:pic>
    </p:spTree>
    <p:extLst>
      <p:ext uri="{BB962C8B-B14F-4D97-AF65-F5344CB8AC3E}">
        <p14:creationId xmlns:p14="http://schemas.microsoft.com/office/powerpoint/2010/main" val="2353495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E094EA-DE1B-ABAD-C302-433C3DB1CCC4}"/>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9E574286-9FBC-8043-AF2B-0425D39444BC}"/>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5C6DC0EC-261C-FDB7-D9B8-D996414171E2}"/>
              </a:ext>
            </a:extLst>
          </p:cNvPr>
          <p:cNvSpPr>
            <a:spLocks noGrp="1"/>
          </p:cNvSpPr>
          <p:nvPr>
            <p:ph type="sldNum" sz="quarter" idx="12"/>
          </p:nvPr>
        </p:nvSpPr>
        <p:spPr/>
        <p:txBody>
          <a:bodyPr/>
          <a:lstStyle/>
          <a:p>
            <a:fld id="{9E82CC3C-1DC0-4FDA-9590-6CC506AB67F8}" type="slidenum">
              <a:rPr lang="en-US" smtClean="0"/>
              <a:pPr/>
              <a:t>23</a:t>
            </a:fld>
            <a:endParaRPr lang="en-US" dirty="0"/>
          </a:p>
        </p:txBody>
      </p:sp>
      <p:sp>
        <p:nvSpPr>
          <p:cNvPr id="5" name="TextBox 4">
            <a:extLst>
              <a:ext uri="{FF2B5EF4-FFF2-40B4-BE49-F238E27FC236}">
                <a16:creationId xmlns:a16="http://schemas.microsoft.com/office/drawing/2014/main" id="{642E5659-CCE8-FF7D-F931-B910A3E0F36C}"/>
              </a:ext>
            </a:extLst>
          </p:cNvPr>
          <p:cNvSpPr txBox="1"/>
          <p:nvPr/>
        </p:nvSpPr>
        <p:spPr>
          <a:xfrm>
            <a:off x="723507" y="427504"/>
            <a:ext cx="4282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Max Fitness: 200</a:t>
            </a:r>
          </a:p>
          <a:p>
            <a:r>
              <a:rPr lang="en-US" b="1" dirty="0"/>
              <a:t>Best Fitness: 165</a:t>
            </a:r>
          </a:p>
        </p:txBody>
      </p:sp>
      <p:pic>
        <p:nvPicPr>
          <p:cNvPr id="6" name="Picture 5">
            <a:extLst>
              <a:ext uri="{FF2B5EF4-FFF2-40B4-BE49-F238E27FC236}">
                <a16:creationId xmlns:a16="http://schemas.microsoft.com/office/drawing/2014/main" id="{131A3190-DE08-7257-F2EF-7D864BE863E1}"/>
              </a:ext>
            </a:extLst>
          </p:cNvPr>
          <p:cNvPicPr>
            <a:picLocks noChangeAspect="1"/>
          </p:cNvPicPr>
          <p:nvPr/>
        </p:nvPicPr>
        <p:blipFill>
          <a:blip r:embed="rId2"/>
          <a:stretch>
            <a:fillRect/>
          </a:stretch>
        </p:blipFill>
        <p:spPr>
          <a:xfrm>
            <a:off x="1047262" y="1025882"/>
            <a:ext cx="7620000" cy="4345623"/>
          </a:xfrm>
          <a:prstGeom prst="rect">
            <a:avLst/>
          </a:prstGeom>
        </p:spPr>
      </p:pic>
    </p:spTree>
    <p:extLst>
      <p:ext uri="{BB962C8B-B14F-4D97-AF65-F5344CB8AC3E}">
        <p14:creationId xmlns:p14="http://schemas.microsoft.com/office/powerpoint/2010/main" val="221232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09308-A7FD-7361-7353-43B67C3D3C9A}"/>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3A4F5806-E098-9DEF-B747-ECC8A734623D}"/>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F236B4CB-2012-3C7E-8DE7-D2F860ED725D}"/>
              </a:ext>
            </a:extLst>
          </p:cNvPr>
          <p:cNvSpPr>
            <a:spLocks noGrp="1"/>
          </p:cNvSpPr>
          <p:nvPr>
            <p:ph type="sldNum" sz="quarter" idx="12"/>
          </p:nvPr>
        </p:nvSpPr>
        <p:spPr/>
        <p:txBody>
          <a:bodyPr/>
          <a:lstStyle/>
          <a:p>
            <a:fld id="{9E82CC3C-1DC0-4FDA-9590-6CC506AB67F8}" type="slidenum">
              <a:rPr lang="en-US" smtClean="0"/>
              <a:pPr/>
              <a:t>24</a:t>
            </a:fld>
            <a:endParaRPr lang="en-US" dirty="0"/>
          </a:p>
        </p:txBody>
      </p:sp>
      <p:pic>
        <p:nvPicPr>
          <p:cNvPr id="5" name="Picture 4">
            <a:extLst>
              <a:ext uri="{FF2B5EF4-FFF2-40B4-BE49-F238E27FC236}">
                <a16:creationId xmlns:a16="http://schemas.microsoft.com/office/drawing/2014/main" id="{E0A0888B-FE6F-5AF4-8CB3-3ACB65725BB7}"/>
              </a:ext>
            </a:extLst>
          </p:cNvPr>
          <p:cNvPicPr>
            <a:picLocks noChangeAspect="1"/>
          </p:cNvPicPr>
          <p:nvPr/>
        </p:nvPicPr>
        <p:blipFill>
          <a:blip r:embed="rId2"/>
          <a:stretch>
            <a:fillRect/>
          </a:stretch>
        </p:blipFill>
        <p:spPr>
          <a:xfrm>
            <a:off x="1175346" y="1211744"/>
            <a:ext cx="5269307" cy="3291512"/>
          </a:xfrm>
          <a:prstGeom prst="rect">
            <a:avLst/>
          </a:prstGeom>
        </p:spPr>
      </p:pic>
    </p:spTree>
    <p:extLst>
      <p:ext uri="{BB962C8B-B14F-4D97-AF65-F5344CB8AC3E}">
        <p14:creationId xmlns:p14="http://schemas.microsoft.com/office/powerpoint/2010/main" val="192125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D67FA-4A5C-015F-958D-C22D01E830D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B6F71A95-60B8-A3FC-B852-B653B6EC42F4}"/>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40300C44-B2CF-FF5E-1025-F1A46E848104}"/>
              </a:ext>
            </a:extLst>
          </p:cNvPr>
          <p:cNvSpPr>
            <a:spLocks noGrp="1"/>
          </p:cNvSpPr>
          <p:nvPr>
            <p:ph type="sldNum" sz="quarter" idx="12"/>
          </p:nvPr>
        </p:nvSpPr>
        <p:spPr/>
        <p:txBody>
          <a:bodyPr/>
          <a:lstStyle/>
          <a:p>
            <a:fld id="{9E82CC3C-1DC0-4FDA-9590-6CC506AB67F8}" type="slidenum">
              <a:rPr lang="en-US" smtClean="0"/>
              <a:pPr/>
              <a:t>25</a:t>
            </a:fld>
            <a:endParaRPr lang="en-US" dirty="0"/>
          </a:p>
        </p:txBody>
      </p:sp>
      <p:pic>
        <p:nvPicPr>
          <p:cNvPr id="5" name="h55">
            <a:hlinkClick r:id="" action="ppaction://media"/>
            <a:extLst>
              <a:ext uri="{FF2B5EF4-FFF2-40B4-BE49-F238E27FC236}">
                <a16:creationId xmlns:a16="http://schemas.microsoft.com/office/drawing/2014/main" id="{AC283199-6780-6793-D468-5E7EA337D5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3293" y="2087684"/>
            <a:ext cx="8357575" cy="1671515"/>
          </a:xfrm>
          <a:prstGeom prst="rect">
            <a:avLst/>
          </a:prstGeom>
        </p:spPr>
      </p:pic>
    </p:spTree>
    <p:extLst>
      <p:ext uri="{BB962C8B-B14F-4D97-AF65-F5344CB8AC3E}">
        <p14:creationId xmlns:p14="http://schemas.microsoft.com/office/powerpoint/2010/main" val="83645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26</a:t>
            </a:fld>
            <a:endParaRPr lang="en-US" dirty="0"/>
          </a:p>
        </p:txBody>
      </p:sp>
      <p:pic>
        <p:nvPicPr>
          <p:cNvPr id="6" name="Picture 5">
            <a:extLst>
              <a:ext uri="{FF2B5EF4-FFF2-40B4-BE49-F238E27FC236}">
                <a16:creationId xmlns:a16="http://schemas.microsoft.com/office/drawing/2014/main" id="{ECB7EDB2-2D17-42AE-8CF1-A6D064C7F359}"/>
              </a:ext>
            </a:extLst>
          </p:cNvPr>
          <p:cNvPicPr>
            <a:picLocks noChangeAspect="1"/>
          </p:cNvPicPr>
          <p:nvPr/>
        </p:nvPicPr>
        <p:blipFill>
          <a:blip r:embed="rId2"/>
          <a:stretch>
            <a:fillRect/>
          </a:stretch>
        </p:blipFill>
        <p:spPr>
          <a:xfrm>
            <a:off x="667265" y="855387"/>
            <a:ext cx="6096000" cy="3704242"/>
          </a:xfrm>
          <a:prstGeom prst="rect">
            <a:avLst/>
          </a:prstGeom>
        </p:spPr>
      </p:pic>
    </p:spTree>
    <p:extLst>
      <p:ext uri="{BB962C8B-B14F-4D97-AF65-F5344CB8AC3E}">
        <p14:creationId xmlns:p14="http://schemas.microsoft.com/office/powerpoint/2010/main" val="548239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27</a:t>
            </a:fld>
            <a:endParaRPr lang="en-US" dirty="0"/>
          </a:p>
        </p:txBody>
      </p:sp>
      <p:pic>
        <p:nvPicPr>
          <p:cNvPr id="6" name="Picture 5">
            <a:extLst>
              <a:ext uri="{FF2B5EF4-FFF2-40B4-BE49-F238E27FC236}">
                <a16:creationId xmlns:a16="http://schemas.microsoft.com/office/drawing/2014/main" id="{BF9DEF7F-4969-C181-8074-D21F31792DA8}"/>
              </a:ext>
            </a:extLst>
          </p:cNvPr>
          <p:cNvPicPr>
            <a:picLocks noChangeAspect="1"/>
          </p:cNvPicPr>
          <p:nvPr/>
        </p:nvPicPr>
        <p:blipFill>
          <a:blip r:embed="rId2"/>
          <a:stretch>
            <a:fillRect/>
          </a:stretch>
        </p:blipFill>
        <p:spPr>
          <a:xfrm>
            <a:off x="593124" y="730238"/>
            <a:ext cx="6178378" cy="3850374"/>
          </a:xfrm>
          <a:prstGeom prst="rect">
            <a:avLst/>
          </a:prstGeom>
        </p:spPr>
      </p:pic>
    </p:spTree>
    <p:extLst>
      <p:ext uri="{BB962C8B-B14F-4D97-AF65-F5344CB8AC3E}">
        <p14:creationId xmlns:p14="http://schemas.microsoft.com/office/powerpoint/2010/main" val="3024256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28</a:t>
            </a:fld>
            <a:endParaRPr lang="en-US" dirty="0"/>
          </a:p>
        </p:txBody>
      </p:sp>
      <p:pic>
        <p:nvPicPr>
          <p:cNvPr id="6" name="Picture 5">
            <a:extLst>
              <a:ext uri="{FF2B5EF4-FFF2-40B4-BE49-F238E27FC236}">
                <a16:creationId xmlns:a16="http://schemas.microsoft.com/office/drawing/2014/main" id="{57F3A977-2A6E-E55C-B8F6-0C5F2D4D9BFE}"/>
              </a:ext>
            </a:extLst>
          </p:cNvPr>
          <p:cNvPicPr>
            <a:picLocks noChangeAspect="1"/>
          </p:cNvPicPr>
          <p:nvPr/>
        </p:nvPicPr>
        <p:blipFill>
          <a:blip r:embed="rId2"/>
          <a:stretch>
            <a:fillRect/>
          </a:stretch>
        </p:blipFill>
        <p:spPr>
          <a:xfrm>
            <a:off x="666370" y="844241"/>
            <a:ext cx="5939481" cy="3652194"/>
          </a:xfrm>
          <a:prstGeom prst="rect">
            <a:avLst/>
          </a:prstGeom>
        </p:spPr>
      </p:pic>
    </p:spTree>
    <p:extLst>
      <p:ext uri="{BB962C8B-B14F-4D97-AF65-F5344CB8AC3E}">
        <p14:creationId xmlns:p14="http://schemas.microsoft.com/office/powerpoint/2010/main" val="220680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29</a:t>
            </a:fld>
            <a:endParaRPr lang="en-US" dirty="0"/>
          </a:p>
        </p:txBody>
      </p:sp>
      <p:pic>
        <p:nvPicPr>
          <p:cNvPr id="6" name="Picture 5">
            <a:extLst>
              <a:ext uri="{FF2B5EF4-FFF2-40B4-BE49-F238E27FC236}">
                <a16:creationId xmlns:a16="http://schemas.microsoft.com/office/drawing/2014/main" id="{F88AD3D0-91AF-C15D-8891-BD84ACEF9AFB}"/>
              </a:ext>
            </a:extLst>
          </p:cNvPr>
          <p:cNvPicPr>
            <a:picLocks noChangeAspect="1"/>
          </p:cNvPicPr>
          <p:nvPr/>
        </p:nvPicPr>
        <p:blipFill>
          <a:blip r:embed="rId2"/>
          <a:stretch>
            <a:fillRect/>
          </a:stretch>
        </p:blipFill>
        <p:spPr>
          <a:xfrm>
            <a:off x="716692" y="734904"/>
            <a:ext cx="6063049" cy="3849731"/>
          </a:xfrm>
          <a:prstGeom prst="rect">
            <a:avLst/>
          </a:prstGeom>
        </p:spPr>
      </p:pic>
    </p:spTree>
    <p:extLst>
      <p:ext uri="{BB962C8B-B14F-4D97-AF65-F5344CB8AC3E}">
        <p14:creationId xmlns:p14="http://schemas.microsoft.com/office/powerpoint/2010/main" val="186759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A3B578-7192-8404-669A-B5C04F57AC79}"/>
              </a:ext>
            </a:extLst>
          </p:cNvPr>
          <p:cNvPicPr>
            <a:picLocks noChangeAspect="1"/>
          </p:cNvPicPr>
          <p:nvPr/>
        </p:nvPicPr>
        <p:blipFill>
          <a:blip r:embed="rId3"/>
          <a:stretch>
            <a:fillRect/>
          </a:stretch>
        </p:blipFill>
        <p:spPr>
          <a:xfrm>
            <a:off x="1681999" y="1349476"/>
            <a:ext cx="5735777" cy="2067424"/>
          </a:xfrm>
          <a:prstGeom prst="rect">
            <a:avLst/>
          </a:prstGeom>
        </p:spPr>
      </p:pic>
      <p:sp>
        <p:nvSpPr>
          <p:cNvPr id="2" name="Title 1">
            <a:extLst>
              <a:ext uri="{FF2B5EF4-FFF2-40B4-BE49-F238E27FC236}">
                <a16:creationId xmlns:a16="http://schemas.microsoft.com/office/drawing/2014/main" id="{5C376154-79A1-CEDC-BE49-505A122E7359}"/>
              </a:ext>
            </a:extLst>
          </p:cNvPr>
          <p:cNvSpPr>
            <a:spLocks noGrp="1"/>
          </p:cNvSpPr>
          <p:nvPr>
            <p:ph type="title"/>
          </p:nvPr>
        </p:nvSpPr>
        <p:spPr/>
        <p:txBody>
          <a:bodyPr/>
          <a:lstStyle/>
          <a:p>
            <a:r>
              <a:rPr lang="en-US" dirty="0"/>
              <a:t>Computational model</a:t>
            </a:r>
          </a:p>
        </p:txBody>
      </p:sp>
      <p:sp>
        <p:nvSpPr>
          <p:cNvPr id="4" name="Date Placeholder 3">
            <a:extLst>
              <a:ext uri="{FF2B5EF4-FFF2-40B4-BE49-F238E27FC236}">
                <a16:creationId xmlns:a16="http://schemas.microsoft.com/office/drawing/2014/main" id="{74D613EF-9C1C-6B42-6B41-5ABA510F40A5}"/>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962EB0F-A134-97B9-1CC8-3437886BC9E6}"/>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1C2C54-D442-A960-B2E4-676E8D4249C9}"/>
              </a:ext>
            </a:extLst>
          </p:cNvPr>
          <p:cNvSpPr>
            <a:spLocks noGrp="1"/>
          </p:cNvSpPr>
          <p:nvPr>
            <p:ph type="sldNum" sz="quarter" idx="16"/>
          </p:nvPr>
        </p:nvSpPr>
        <p:spPr/>
        <p:txBody>
          <a:bodyPr/>
          <a:lstStyle/>
          <a:p>
            <a:fld id="{9E82CC3C-1DC0-4FDA-9590-6CC506AB67F8}" type="slidenum">
              <a:rPr lang="en-US" smtClean="0"/>
              <a:pPr/>
              <a:t>3</a:t>
            </a:fld>
            <a:endParaRPr lang="en-US" dirty="0"/>
          </a:p>
        </p:txBody>
      </p:sp>
      <p:sp>
        <p:nvSpPr>
          <p:cNvPr id="12" name="TextBox 11">
            <a:extLst>
              <a:ext uri="{FF2B5EF4-FFF2-40B4-BE49-F238E27FC236}">
                <a16:creationId xmlns:a16="http://schemas.microsoft.com/office/drawing/2014/main" id="{59CFCE68-EE67-0D14-0E8F-CB9B38882EED}"/>
              </a:ext>
            </a:extLst>
          </p:cNvPr>
          <p:cNvSpPr txBox="1"/>
          <p:nvPr/>
        </p:nvSpPr>
        <p:spPr>
          <a:xfrm>
            <a:off x="2921854" y="3484814"/>
            <a:ext cx="5231027" cy="566822"/>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dirty="0"/>
              <a:t>Mathematical Equations </a:t>
            </a:r>
            <a:r>
              <a:rPr lang="es-ES" sz="1200" dirty="0"/>
              <a:t>(S. Toda et al., 2020)</a:t>
            </a:r>
            <a:endParaRPr lang="en-US" sz="12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41FB678D-D828-1A35-78DD-871517A2B1F3}"/>
              </a:ext>
            </a:extLst>
          </p:cNvPr>
          <p:cNvSpPr txBox="1"/>
          <p:nvPr/>
        </p:nvSpPr>
        <p:spPr>
          <a:xfrm>
            <a:off x="401855" y="703442"/>
            <a:ext cx="6120713"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Proteins Present in the System</a:t>
            </a:r>
            <a:endParaRPr lang="de-DE" sz="1600" b="1" dirty="0"/>
          </a:p>
        </p:txBody>
      </p:sp>
      <p:sp>
        <p:nvSpPr>
          <p:cNvPr id="16" name="TextBox 15">
            <a:extLst>
              <a:ext uri="{FF2B5EF4-FFF2-40B4-BE49-F238E27FC236}">
                <a16:creationId xmlns:a16="http://schemas.microsoft.com/office/drawing/2014/main" id="{47B5C52F-3F3F-3AB1-1CC3-A780FB2249D8}"/>
              </a:ext>
            </a:extLst>
          </p:cNvPr>
          <p:cNvSpPr txBox="1"/>
          <p:nvPr/>
        </p:nvSpPr>
        <p:spPr>
          <a:xfrm>
            <a:off x="530001" y="1148356"/>
            <a:ext cx="3015494" cy="1013098"/>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de-DE" sz="1600" dirty="0"/>
              <a:t>Morphogen</a:t>
            </a:r>
          </a:p>
          <a:p>
            <a:pPr marL="179381" indent="-179381">
              <a:lnSpc>
                <a:spcPct val="120000"/>
              </a:lnSpc>
              <a:spcBef>
                <a:spcPts val="625"/>
              </a:spcBef>
              <a:buClr>
                <a:schemeClr val="accent1"/>
              </a:buClr>
              <a:buFont typeface="Arial" panose="020B0604020202020204" pitchFamily="34" charset="0"/>
              <a:buChar char="•"/>
            </a:pPr>
            <a:r>
              <a:rPr lang="de-DE" sz="1600" dirty="0"/>
              <a:t>Inhibitor</a:t>
            </a:r>
          </a:p>
          <a:p>
            <a:pPr marL="179381" indent="-179381">
              <a:lnSpc>
                <a:spcPct val="120000"/>
              </a:lnSpc>
              <a:spcBef>
                <a:spcPts val="625"/>
              </a:spcBef>
              <a:buClr>
                <a:schemeClr val="accent1"/>
              </a:buClr>
              <a:buFont typeface="Arial" panose="020B0604020202020204" pitchFamily="34" charset="0"/>
              <a:buChar char="•"/>
            </a:pPr>
            <a:r>
              <a:rPr lang="de-DE" sz="1600" dirty="0"/>
              <a:t>Anchor</a:t>
            </a:r>
            <a:endParaRPr lang="en-US" sz="1600" dirty="0"/>
          </a:p>
        </p:txBody>
      </p:sp>
      <p:sp>
        <p:nvSpPr>
          <p:cNvPr id="9" name="TextBox 8">
            <a:extLst>
              <a:ext uri="{FF2B5EF4-FFF2-40B4-BE49-F238E27FC236}">
                <a16:creationId xmlns:a16="http://schemas.microsoft.com/office/drawing/2014/main" id="{BD02C7F6-2546-20A1-E693-920F9E0C3D1C}"/>
              </a:ext>
            </a:extLst>
          </p:cNvPr>
          <p:cNvSpPr txBox="1"/>
          <p:nvPr/>
        </p:nvSpPr>
        <p:spPr>
          <a:xfrm>
            <a:off x="599394" y="4082617"/>
            <a:ext cx="4644921" cy="1024704"/>
          </a:xfrm>
          <a:prstGeom prst="rect">
            <a:avLst/>
          </a:prstGeom>
          <a:noFill/>
        </p:spPr>
        <p:txBody>
          <a:bodyPr wrap="square" lIns="0" tIns="0" rIns="0" bIns="0" rtlCol="0">
            <a:spAutoFit/>
          </a:bodyPr>
          <a:lstStyle/>
          <a:p>
            <a:pPr marL="179388" indent="-179388">
              <a:lnSpc>
                <a:spcPct val="120000"/>
              </a:lnSpc>
              <a:spcBef>
                <a:spcPts val="625"/>
              </a:spcBef>
              <a:buClr>
                <a:schemeClr val="accent1"/>
              </a:buClr>
              <a:buFont typeface="Arial" panose="020B0604020202020204" pitchFamily="34" charset="0"/>
              <a:buChar char="•"/>
            </a:pPr>
            <a:r>
              <a:rPr lang="en-US" sz="1100" b="1" dirty="0"/>
              <a:t>Diffusion:</a:t>
            </a:r>
            <a:r>
              <a:rPr lang="en-US" sz="1100" dirty="0"/>
              <a:t> Represents the spread of proteins</a:t>
            </a:r>
          </a:p>
          <a:p>
            <a:pPr marL="179388" indent="-179388">
              <a:lnSpc>
                <a:spcPct val="120000"/>
              </a:lnSpc>
              <a:spcBef>
                <a:spcPts val="625"/>
              </a:spcBef>
              <a:buClr>
                <a:schemeClr val="accent1"/>
              </a:buClr>
              <a:buFont typeface="Arial" panose="020B0604020202020204" pitchFamily="34" charset="0"/>
              <a:buChar char="•"/>
            </a:pPr>
            <a:r>
              <a:rPr lang="en-US" sz="1100" b="1" dirty="0"/>
              <a:t>Inhibitor binding: </a:t>
            </a:r>
            <a:r>
              <a:rPr lang="en-US" sz="1100" dirty="0"/>
              <a:t>Interaction between morphogen and inhibitor</a:t>
            </a:r>
          </a:p>
          <a:p>
            <a:pPr marL="179388" indent="-179388">
              <a:lnSpc>
                <a:spcPct val="120000"/>
              </a:lnSpc>
              <a:spcBef>
                <a:spcPts val="625"/>
              </a:spcBef>
              <a:buClr>
                <a:schemeClr val="accent1"/>
              </a:buClr>
              <a:buFont typeface="Arial" panose="020B0604020202020204" pitchFamily="34" charset="0"/>
              <a:buChar char="•"/>
            </a:pPr>
            <a:r>
              <a:rPr lang="en-US" sz="1100" b="1" dirty="0"/>
              <a:t>Anchor binding: </a:t>
            </a:r>
            <a:r>
              <a:rPr lang="en-US" sz="1100" dirty="0"/>
              <a:t>Interaction between morphogen and anchor</a:t>
            </a:r>
          </a:p>
          <a:p>
            <a:pPr marL="179388" indent="-179388">
              <a:lnSpc>
                <a:spcPct val="120000"/>
              </a:lnSpc>
              <a:spcBef>
                <a:spcPts val="625"/>
              </a:spcBef>
              <a:buClr>
                <a:schemeClr val="accent1"/>
              </a:buClr>
              <a:buFont typeface="Arial" panose="020B0604020202020204" pitchFamily="34" charset="0"/>
              <a:buChar char="•"/>
            </a:pPr>
            <a:r>
              <a:rPr lang="en-US" sz="1100" b="1" dirty="0"/>
              <a:t>Degradation: </a:t>
            </a:r>
            <a:r>
              <a:rPr lang="en-US" sz="1100" dirty="0"/>
              <a:t>Rate at which proteins degrade over time</a:t>
            </a:r>
          </a:p>
        </p:txBody>
      </p:sp>
    </p:spTree>
    <p:extLst>
      <p:ext uri="{BB962C8B-B14F-4D97-AF65-F5344CB8AC3E}">
        <p14:creationId xmlns:p14="http://schemas.microsoft.com/office/powerpoint/2010/main" val="3690335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A231A-B95B-AC67-9197-47E76A0930C1}"/>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20BFBF07-57AA-0E95-DCD1-81F7E26AF57A}"/>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70ACE96-058B-A7DD-E321-F947E6359939}"/>
              </a:ext>
            </a:extLst>
          </p:cNvPr>
          <p:cNvSpPr>
            <a:spLocks noGrp="1"/>
          </p:cNvSpPr>
          <p:nvPr>
            <p:ph type="sldNum" sz="quarter" idx="12"/>
          </p:nvPr>
        </p:nvSpPr>
        <p:spPr/>
        <p:txBody>
          <a:bodyPr/>
          <a:lstStyle/>
          <a:p>
            <a:fld id="{9E82CC3C-1DC0-4FDA-9590-6CC506AB67F8}" type="slidenum">
              <a:rPr lang="en-US" smtClean="0"/>
              <a:pPr/>
              <a:t>30</a:t>
            </a:fld>
            <a:endParaRPr lang="en-US" dirty="0"/>
          </a:p>
        </p:txBody>
      </p:sp>
      <p:pic>
        <p:nvPicPr>
          <p:cNvPr id="6" name="Picture 5">
            <a:extLst>
              <a:ext uri="{FF2B5EF4-FFF2-40B4-BE49-F238E27FC236}">
                <a16:creationId xmlns:a16="http://schemas.microsoft.com/office/drawing/2014/main" id="{27AB2361-B62A-E9DF-4118-38206AC829F1}"/>
              </a:ext>
            </a:extLst>
          </p:cNvPr>
          <p:cNvPicPr>
            <a:picLocks noChangeAspect="1"/>
          </p:cNvPicPr>
          <p:nvPr/>
        </p:nvPicPr>
        <p:blipFill>
          <a:blip r:embed="rId2"/>
          <a:stretch>
            <a:fillRect/>
          </a:stretch>
        </p:blipFill>
        <p:spPr>
          <a:xfrm>
            <a:off x="667264" y="709319"/>
            <a:ext cx="6133986" cy="3764284"/>
          </a:xfrm>
          <a:prstGeom prst="rect">
            <a:avLst/>
          </a:prstGeom>
        </p:spPr>
      </p:pic>
    </p:spTree>
    <p:extLst>
      <p:ext uri="{BB962C8B-B14F-4D97-AF65-F5344CB8AC3E}">
        <p14:creationId xmlns:p14="http://schemas.microsoft.com/office/powerpoint/2010/main" val="16971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989B-ED06-F8CD-A33A-46291B541E3B}"/>
              </a:ext>
            </a:extLst>
          </p:cNvPr>
          <p:cNvSpPr>
            <a:spLocks noGrp="1"/>
          </p:cNvSpPr>
          <p:nvPr>
            <p:ph type="title"/>
          </p:nvPr>
        </p:nvSpPr>
        <p:spPr>
          <a:xfrm>
            <a:off x="401856" y="366316"/>
            <a:ext cx="6839479" cy="278290"/>
          </a:xfrm>
        </p:spPr>
        <p:txBody>
          <a:bodyPr/>
          <a:lstStyle/>
          <a:p>
            <a:r>
              <a:rPr lang="en-US" dirty="0"/>
              <a:t>Protein Secretion Patterns</a:t>
            </a:r>
          </a:p>
        </p:txBody>
      </p:sp>
      <p:sp>
        <p:nvSpPr>
          <p:cNvPr id="4" name="Date Placeholder 3">
            <a:extLst>
              <a:ext uri="{FF2B5EF4-FFF2-40B4-BE49-F238E27FC236}">
                <a16:creationId xmlns:a16="http://schemas.microsoft.com/office/drawing/2014/main" id="{F6ABEA98-9FA8-9292-E2DB-688E041755D9}"/>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1E728DA-2289-30E8-BD1A-45B7B3840161}"/>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E7E81EDD-6E6B-3FFA-8B02-1DA7E4713CF4}"/>
              </a:ext>
            </a:extLst>
          </p:cNvPr>
          <p:cNvSpPr>
            <a:spLocks noGrp="1"/>
          </p:cNvSpPr>
          <p:nvPr>
            <p:ph type="sldNum" sz="quarter" idx="16"/>
          </p:nvPr>
        </p:nvSpPr>
        <p:spPr/>
        <p:txBody>
          <a:bodyPr/>
          <a:lstStyle/>
          <a:p>
            <a:fld id="{9E82CC3C-1DC0-4FDA-9590-6CC506AB67F8}" type="slidenum">
              <a:rPr lang="en-US" smtClean="0"/>
              <a:pPr/>
              <a:t>4</a:t>
            </a:fld>
            <a:endParaRPr lang="en-US" dirty="0"/>
          </a:p>
        </p:txBody>
      </p:sp>
      <p:graphicFrame>
        <p:nvGraphicFramePr>
          <p:cNvPr id="7" name="Table 6">
            <a:extLst>
              <a:ext uri="{FF2B5EF4-FFF2-40B4-BE49-F238E27FC236}">
                <a16:creationId xmlns:a16="http://schemas.microsoft.com/office/drawing/2014/main" id="{9E59E5B4-D01D-A181-9558-7F02DF56F049}"/>
              </a:ext>
            </a:extLst>
          </p:cNvPr>
          <p:cNvGraphicFramePr>
            <a:graphicFrameLocks noGrp="1"/>
          </p:cNvGraphicFramePr>
          <p:nvPr>
            <p:extLst>
              <p:ext uri="{D42A27DB-BD31-4B8C-83A1-F6EECF244321}">
                <p14:modId xmlns:p14="http://schemas.microsoft.com/office/powerpoint/2010/main" val="3304405187"/>
              </p:ext>
            </p:extLst>
          </p:nvPr>
        </p:nvGraphicFramePr>
        <p:xfrm>
          <a:off x="4928093" y="859138"/>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9" name="Rectangle: Rounded Corners 8">
            <a:extLst>
              <a:ext uri="{FF2B5EF4-FFF2-40B4-BE49-F238E27FC236}">
                <a16:creationId xmlns:a16="http://schemas.microsoft.com/office/drawing/2014/main" id="{016BBFDE-F228-2521-0B6F-D3CF46253CA7}"/>
              </a:ext>
            </a:extLst>
          </p:cNvPr>
          <p:cNvSpPr/>
          <p:nvPr/>
        </p:nvSpPr>
        <p:spPr>
          <a:xfrm>
            <a:off x="4966836" y="203044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45FEFC0B-3477-F9D5-A49B-13BA11494C63}"/>
              </a:ext>
            </a:extLst>
          </p:cNvPr>
          <p:cNvSpPr/>
          <p:nvPr/>
        </p:nvSpPr>
        <p:spPr>
          <a:xfrm>
            <a:off x="4963654" y="1295851"/>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Rounded Corners 10">
            <a:extLst>
              <a:ext uri="{FF2B5EF4-FFF2-40B4-BE49-F238E27FC236}">
                <a16:creationId xmlns:a16="http://schemas.microsoft.com/office/drawing/2014/main" id="{52E74A4A-AF55-B0E0-257F-285AC0AF8F91}"/>
              </a:ext>
            </a:extLst>
          </p:cNvPr>
          <p:cNvSpPr/>
          <p:nvPr/>
        </p:nvSpPr>
        <p:spPr>
          <a:xfrm>
            <a:off x="4963654" y="908069"/>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Rounded Corners 11">
            <a:extLst>
              <a:ext uri="{FF2B5EF4-FFF2-40B4-BE49-F238E27FC236}">
                <a16:creationId xmlns:a16="http://schemas.microsoft.com/office/drawing/2014/main" id="{6302AEA3-8C16-4D1C-9810-324738D64A3F}"/>
              </a:ext>
            </a:extLst>
          </p:cNvPr>
          <p:cNvSpPr/>
          <p:nvPr/>
        </p:nvSpPr>
        <p:spPr>
          <a:xfrm>
            <a:off x="4963654" y="1663150"/>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Rectangle: Rounded Corners 12">
            <a:extLst>
              <a:ext uri="{FF2B5EF4-FFF2-40B4-BE49-F238E27FC236}">
                <a16:creationId xmlns:a16="http://schemas.microsoft.com/office/drawing/2014/main" id="{3D660D1B-4ECE-FA70-A12B-09DFD7DE4C4A}"/>
              </a:ext>
            </a:extLst>
          </p:cNvPr>
          <p:cNvSpPr/>
          <p:nvPr/>
        </p:nvSpPr>
        <p:spPr>
          <a:xfrm>
            <a:off x="4963654" y="2425307"/>
            <a:ext cx="322384" cy="2782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8" name="Table 7">
            <a:extLst>
              <a:ext uri="{FF2B5EF4-FFF2-40B4-BE49-F238E27FC236}">
                <a16:creationId xmlns:a16="http://schemas.microsoft.com/office/drawing/2014/main" id="{7BE083C0-26FE-33CA-CBF4-CB1452BDD0B1}"/>
              </a:ext>
            </a:extLst>
          </p:cNvPr>
          <p:cNvGraphicFramePr>
            <a:graphicFrameLocks noGrp="1"/>
          </p:cNvGraphicFramePr>
          <p:nvPr>
            <p:extLst>
              <p:ext uri="{D42A27DB-BD31-4B8C-83A1-F6EECF244321}">
                <p14:modId xmlns:p14="http://schemas.microsoft.com/office/powerpoint/2010/main" val="1188021466"/>
              </p:ext>
            </p:extLst>
          </p:nvPr>
        </p:nvGraphicFramePr>
        <p:xfrm>
          <a:off x="4930683" y="2994089"/>
          <a:ext cx="1993595" cy="1886315"/>
        </p:xfrm>
        <a:graphic>
          <a:graphicData uri="http://schemas.openxmlformats.org/drawingml/2006/table">
            <a:tbl>
              <a:tblPr firstRow="1" bandRow="1">
                <a:tableStyleId>{5C22544A-7EE6-4342-B048-85BDC9FD1C3A}</a:tableStyleId>
              </a:tblPr>
              <a:tblGrid>
                <a:gridCol w="398719">
                  <a:extLst>
                    <a:ext uri="{9D8B030D-6E8A-4147-A177-3AD203B41FA5}">
                      <a16:colId xmlns:a16="http://schemas.microsoft.com/office/drawing/2014/main" val="2034902815"/>
                    </a:ext>
                  </a:extLst>
                </a:gridCol>
                <a:gridCol w="398719">
                  <a:extLst>
                    <a:ext uri="{9D8B030D-6E8A-4147-A177-3AD203B41FA5}">
                      <a16:colId xmlns:a16="http://schemas.microsoft.com/office/drawing/2014/main" val="2346074147"/>
                    </a:ext>
                  </a:extLst>
                </a:gridCol>
                <a:gridCol w="398719">
                  <a:extLst>
                    <a:ext uri="{9D8B030D-6E8A-4147-A177-3AD203B41FA5}">
                      <a16:colId xmlns:a16="http://schemas.microsoft.com/office/drawing/2014/main" val="1227546879"/>
                    </a:ext>
                  </a:extLst>
                </a:gridCol>
                <a:gridCol w="398719">
                  <a:extLst>
                    <a:ext uri="{9D8B030D-6E8A-4147-A177-3AD203B41FA5}">
                      <a16:colId xmlns:a16="http://schemas.microsoft.com/office/drawing/2014/main" val="2863420701"/>
                    </a:ext>
                  </a:extLst>
                </a:gridCol>
                <a:gridCol w="398719">
                  <a:extLst>
                    <a:ext uri="{9D8B030D-6E8A-4147-A177-3AD203B41FA5}">
                      <a16:colId xmlns:a16="http://schemas.microsoft.com/office/drawing/2014/main" val="495755370"/>
                    </a:ext>
                  </a:extLst>
                </a:gridCol>
              </a:tblGrid>
              <a:tr h="377263">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902479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9451588"/>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0861912"/>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481326"/>
                  </a:ext>
                </a:extLst>
              </a:tr>
              <a:tr h="377263">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1435026"/>
                  </a:ext>
                </a:extLst>
              </a:tr>
            </a:tbl>
          </a:graphicData>
        </a:graphic>
      </p:graphicFrame>
      <p:sp>
        <p:nvSpPr>
          <p:cNvPr id="17" name="Rectangle: Rounded Corners 16">
            <a:extLst>
              <a:ext uri="{FF2B5EF4-FFF2-40B4-BE49-F238E27FC236}">
                <a16:creationId xmlns:a16="http://schemas.microsoft.com/office/drawing/2014/main" id="{2FB6AAF5-B3ED-5F3F-DFE8-AA03FAA359D1}"/>
              </a:ext>
            </a:extLst>
          </p:cNvPr>
          <p:cNvSpPr/>
          <p:nvPr/>
        </p:nvSpPr>
        <p:spPr>
          <a:xfrm>
            <a:off x="6552241" y="304995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Rounded Corners 17">
            <a:extLst>
              <a:ext uri="{FF2B5EF4-FFF2-40B4-BE49-F238E27FC236}">
                <a16:creationId xmlns:a16="http://schemas.microsoft.com/office/drawing/2014/main" id="{CA019214-BD68-9219-E296-9903B0445D2E}"/>
              </a:ext>
            </a:extLst>
          </p:cNvPr>
          <p:cNvSpPr/>
          <p:nvPr/>
        </p:nvSpPr>
        <p:spPr>
          <a:xfrm>
            <a:off x="6552241" y="343773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Rectangle: Rounded Corners 15">
            <a:extLst>
              <a:ext uri="{FF2B5EF4-FFF2-40B4-BE49-F238E27FC236}">
                <a16:creationId xmlns:a16="http://schemas.microsoft.com/office/drawing/2014/main" id="{DD232AB8-0929-1AF4-D6F4-E74D7CDE622C}"/>
              </a:ext>
            </a:extLst>
          </p:cNvPr>
          <p:cNvSpPr/>
          <p:nvPr/>
        </p:nvSpPr>
        <p:spPr>
          <a:xfrm>
            <a:off x="6552241" y="4185883"/>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Rounded Corners 14">
            <a:extLst>
              <a:ext uri="{FF2B5EF4-FFF2-40B4-BE49-F238E27FC236}">
                <a16:creationId xmlns:a16="http://schemas.microsoft.com/office/drawing/2014/main" id="{86C4E6A6-2B40-D30C-F354-80DA02806558}"/>
              </a:ext>
            </a:extLst>
          </p:cNvPr>
          <p:cNvSpPr/>
          <p:nvPr/>
        </p:nvSpPr>
        <p:spPr>
          <a:xfrm>
            <a:off x="6552241" y="3798101"/>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Rounded Corners 13">
            <a:extLst>
              <a:ext uri="{FF2B5EF4-FFF2-40B4-BE49-F238E27FC236}">
                <a16:creationId xmlns:a16="http://schemas.microsoft.com/office/drawing/2014/main" id="{230E0A8F-398B-F61E-2102-73DA5981BD4B}"/>
              </a:ext>
            </a:extLst>
          </p:cNvPr>
          <p:cNvSpPr/>
          <p:nvPr/>
        </p:nvSpPr>
        <p:spPr>
          <a:xfrm>
            <a:off x="6552241" y="4534618"/>
            <a:ext cx="322384" cy="27829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791119C3-DA2D-F826-8B4F-A4061C6C8413}"/>
              </a:ext>
            </a:extLst>
          </p:cNvPr>
          <p:cNvSpPr txBox="1"/>
          <p:nvPr/>
        </p:nvSpPr>
        <p:spPr>
          <a:xfrm>
            <a:off x="531369" y="974679"/>
            <a:ext cx="3585945" cy="250273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b="1" dirty="0"/>
              <a:t>Morphogen Secretion</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b="1" dirty="0"/>
              <a:t>Inhibitor Secretion</a:t>
            </a:r>
          </a:p>
        </p:txBody>
      </p:sp>
      <p:sp>
        <p:nvSpPr>
          <p:cNvPr id="22" name="TextBox 21">
            <a:extLst>
              <a:ext uri="{FF2B5EF4-FFF2-40B4-BE49-F238E27FC236}">
                <a16:creationId xmlns:a16="http://schemas.microsoft.com/office/drawing/2014/main" id="{91FD5959-0E8E-6DA4-5B04-165290804F1E}"/>
              </a:ext>
            </a:extLst>
          </p:cNvPr>
          <p:cNvSpPr txBox="1"/>
          <p:nvPr/>
        </p:nvSpPr>
        <p:spPr>
          <a:xfrm>
            <a:off x="745377" y="1426173"/>
            <a:ext cx="4067307" cy="2875146"/>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morphogen</a:t>
            </a:r>
          </a:p>
          <a:p>
            <a:pPr marL="179381" indent="-179381">
              <a:lnSpc>
                <a:spcPct val="120000"/>
              </a:lnSpc>
              <a:spcBef>
                <a:spcPts val="625"/>
              </a:spcBef>
              <a:buClr>
                <a:schemeClr val="accent1"/>
              </a:buClr>
              <a:buFont typeface="Arial" panose="020B0604020202020204" pitchFamily="34" charset="0"/>
              <a:buChar char="•"/>
            </a:pPr>
            <a:r>
              <a:rPr lang="en-US" sz="1600" dirty="0"/>
              <a:t> Indicated by green cells</a:t>
            </a:r>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  Cells capable of producing inhibitor</a:t>
            </a:r>
          </a:p>
          <a:p>
            <a:pPr marL="179381" indent="-179381">
              <a:lnSpc>
                <a:spcPct val="120000"/>
              </a:lnSpc>
              <a:spcBef>
                <a:spcPts val="625"/>
              </a:spcBef>
              <a:buClr>
                <a:schemeClr val="accent1"/>
              </a:buClr>
              <a:buFont typeface="Arial" panose="020B0604020202020204" pitchFamily="34" charset="0"/>
              <a:buChar char="•"/>
            </a:pPr>
            <a:r>
              <a:rPr lang="en-US" sz="1600" dirty="0"/>
              <a:t>  Indicated by red cells</a:t>
            </a:r>
          </a:p>
        </p:txBody>
      </p:sp>
    </p:spTree>
    <p:extLst>
      <p:ext uri="{BB962C8B-B14F-4D97-AF65-F5344CB8AC3E}">
        <p14:creationId xmlns:p14="http://schemas.microsoft.com/office/powerpoint/2010/main" val="38265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Alternate Process 31">
            <a:extLst>
              <a:ext uri="{FF2B5EF4-FFF2-40B4-BE49-F238E27FC236}">
                <a16:creationId xmlns:a16="http://schemas.microsoft.com/office/drawing/2014/main" id="{FC4B953E-A290-F6CA-484E-C847310FF776}"/>
              </a:ext>
            </a:extLst>
          </p:cNvPr>
          <p:cNvSpPr/>
          <p:nvPr/>
        </p:nvSpPr>
        <p:spPr>
          <a:xfrm>
            <a:off x="5555804" y="2571589"/>
            <a:ext cx="404549" cy="407643"/>
          </a:xfrm>
          <a:prstGeom prst="flowChartAlternateProcess">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el 1">
            <a:extLst>
              <a:ext uri="{FF2B5EF4-FFF2-40B4-BE49-F238E27FC236}">
                <a16:creationId xmlns:a16="http://schemas.microsoft.com/office/drawing/2014/main" id="{E6579A6C-3E66-4FD7-83F4-4A947905A0FB}"/>
              </a:ext>
            </a:extLst>
          </p:cNvPr>
          <p:cNvSpPr>
            <a:spLocks noGrp="1"/>
          </p:cNvSpPr>
          <p:nvPr>
            <p:ph type="title"/>
          </p:nvPr>
        </p:nvSpPr>
        <p:spPr/>
        <p:txBody>
          <a:bodyPr/>
          <a:lstStyle/>
          <a:p>
            <a:r>
              <a:rPr lang="de-DE" dirty="0"/>
              <a:t>Diffusion Patterns</a:t>
            </a:r>
          </a:p>
        </p:txBody>
      </p:sp>
      <p:sp>
        <p:nvSpPr>
          <p:cNvPr id="5" name="Datumsplatzhalter 4">
            <a:extLst>
              <a:ext uri="{FF2B5EF4-FFF2-40B4-BE49-F238E27FC236}">
                <a16:creationId xmlns:a16="http://schemas.microsoft.com/office/drawing/2014/main" id="{797E7271-C4BB-4984-B33A-06F0116A79DA}"/>
              </a:ext>
            </a:extLst>
          </p:cNvPr>
          <p:cNvSpPr>
            <a:spLocks noGrp="1"/>
          </p:cNvSpPr>
          <p:nvPr>
            <p:ph type="dt" sz="half" idx="10"/>
          </p:nvPr>
        </p:nvSpPr>
        <p:spPr/>
        <p:txBody>
          <a:bodyPr/>
          <a:lstStyle/>
          <a:p>
            <a:r>
              <a:rPr lang="en-US"/>
              <a:t>09.07.2024</a:t>
            </a:r>
            <a:endParaRPr lang="de-DE" dirty="0"/>
          </a:p>
        </p:txBody>
      </p:sp>
      <p:sp>
        <p:nvSpPr>
          <p:cNvPr id="6" name="Fußzeilenplatzhalter 5">
            <a:extLst>
              <a:ext uri="{FF2B5EF4-FFF2-40B4-BE49-F238E27FC236}">
                <a16:creationId xmlns:a16="http://schemas.microsoft.com/office/drawing/2014/main" id="{C69D40C1-AE25-42F6-A31E-7D076BAD2573}"/>
              </a:ext>
            </a:extLst>
          </p:cNvPr>
          <p:cNvSpPr>
            <a:spLocks noGrp="1"/>
          </p:cNvSpPr>
          <p:nvPr>
            <p:ph type="ftr" sz="quarter" idx="11"/>
          </p:nvPr>
        </p:nvSpPr>
        <p:spPr/>
        <p:txBody>
          <a:bodyPr/>
          <a:lstStyle/>
          <a:p>
            <a:r>
              <a:rPr lang="de-DE"/>
              <a:t>university of Stuttgart</a:t>
            </a:r>
            <a:endParaRPr lang="de-DE" dirty="0"/>
          </a:p>
        </p:txBody>
      </p:sp>
      <p:sp>
        <p:nvSpPr>
          <p:cNvPr id="7" name="Foliennummernplatzhalter 6">
            <a:extLst>
              <a:ext uri="{FF2B5EF4-FFF2-40B4-BE49-F238E27FC236}">
                <a16:creationId xmlns:a16="http://schemas.microsoft.com/office/drawing/2014/main" id="{D27CF416-9300-415A-9D06-6CE9A460FDD6}"/>
              </a:ext>
            </a:extLst>
          </p:cNvPr>
          <p:cNvSpPr>
            <a:spLocks noGrp="1"/>
          </p:cNvSpPr>
          <p:nvPr>
            <p:ph type="sldNum" sz="quarter" idx="12"/>
          </p:nvPr>
        </p:nvSpPr>
        <p:spPr/>
        <p:txBody>
          <a:bodyPr/>
          <a:lstStyle/>
          <a:p>
            <a:fld id="{9E82CC3C-1DC0-4FDA-9590-6CC506AB67F8}" type="slidenum">
              <a:rPr lang="de-DE" smtClean="0"/>
              <a:t>5</a:t>
            </a:fld>
            <a:endParaRPr lang="de-DE" dirty="0"/>
          </a:p>
        </p:txBody>
      </p:sp>
      <p:graphicFrame>
        <p:nvGraphicFramePr>
          <p:cNvPr id="8" name="Table 7">
            <a:extLst>
              <a:ext uri="{FF2B5EF4-FFF2-40B4-BE49-F238E27FC236}">
                <a16:creationId xmlns:a16="http://schemas.microsoft.com/office/drawing/2014/main" id="{BAF296CE-4569-3944-E2E6-276F89376F77}"/>
              </a:ext>
            </a:extLst>
          </p:cNvPr>
          <p:cNvGraphicFramePr>
            <a:graphicFrameLocks noGrp="1"/>
          </p:cNvGraphicFramePr>
          <p:nvPr>
            <p:extLst>
              <p:ext uri="{D42A27DB-BD31-4B8C-83A1-F6EECF244321}">
                <p14:modId xmlns:p14="http://schemas.microsoft.com/office/powerpoint/2010/main" val="2267566121"/>
              </p:ext>
            </p:extLst>
          </p:nvPr>
        </p:nvGraphicFramePr>
        <p:xfrm>
          <a:off x="4449347" y="1518898"/>
          <a:ext cx="2631767" cy="2506175"/>
        </p:xfrm>
        <a:graphic>
          <a:graphicData uri="http://schemas.openxmlformats.org/drawingml/2006/table">
            <a:tbl>
              <a:tblPr firstRow="1" bandRow="1">
                <a:tableStyleId>{5C22544A-7EE6-4342-B048-85BDC9FD1C3A}</a:tableStyleId>
              </a:tblPr>
              <a:tblGrid>
                <a:gridCol w="529302">
                  <a:extLst>
                    <a:ext uri="{9D8B030D-6E8A-4147-A177-3AD203B41FA5}">
                      <a16:colId xmlns:a16="http://schemas.microsoft.com/office/drawing/2014/main" val="3875153783"/>
                    </a:ext>
                  </a:extLst>
                </a:gridCol>
                <a:gridCol w="525616">
                  <a:extLst>
                    <a:ext uri="{9D8B030D-6E8A-4147-A177-3AD203B41FA5}">
                      <a16:colId xmlns:a16="http://schemas.microsoft.com/office/drawing/2014/main" val="3474706514"/>
                    </a:ext>
                  </a:extLst>
                </a:gridCol>
                <a:gridCol w="525616">
                  <a:extLst>
                    <a:ext uri="{9D8B030D-6E8A-4147-A177-3AD203B41FA5}">
                      <a16:colId xmlns:a16="http://schemas.microsoft.com/office/drawing/2014/main" val="2137900209"/>
                    </a:ext>
                  </a:extLst>
                </a:gridCol>
                <a:gridCol w="527361">
                  <a:extLst>
                    <a:ext uri="{9D8B030D-6E8A-4147-A177-3AD203B41FA5}">
                      <a16:colId xmlns:a16="http://schemas.microsoft.com/office/drawing/2014/main" val="462395256"/>
                    </a:ext>
                  </a:extLst>
                </a:gridCol>
                <a:gridCol w="523872">
                  <a:extLst>
                    <a:ext uri="{9D8B030D-6E8A-4147-A177-3AD203B41FA5}">
                      <a16:colId xmlns:a16="http://schemas.microsoft.com/office/drawing/2014/main" val="589824121"/>
                    </a:ext>
                  </a:extLst>
                </a:gridCol>
              </a:tblGrid>
              <a:tr h="501235">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501235">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501235">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5" name="Flowchart: Alternate Process 14">
            <a:extLst>
              <a:ext uri="{FF2B5EF4-FFF2-40B4-BE49-F238E27FC236}">
                <a16:creationId xmlns:a16="http://schemas.microsoft.com/office/drawing/2014/main" id="{D8C2606C-7BDC-47F7-A617-93D99D5D46B4}"/>
              </a:ext>
            </a:extLst>
          </p:cNvPr>
          <p:cNvSpPr/>
          <p:nvPr/>
        </p:nvSpPr>
        <p:spPr>
          <a:xfrm>
            <a:off x="556295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TextBox 2">
            <a:extLst>
              <a:ext uri="{FF2B5EF4-FFF2-40B4-BE49-F238E27FC236}">
                <a16:creationId xmlns:a16="http://schemas.microsoft.com/office/drawing/2014/main" id="{595DA870-E605-EDC0-E36B-2B7864437ED9}"/>
              </a:ext>
            </a:extLst>
          </p:cNvPr>
          <p:cNvSpPr txBox="1"/>
          <p:nvPr/>
        </p:nvSpPr>
        <p:spPr>
          <a:xfrm>
            <a:off x="420007" y="762946"/>
            <a:ext cx="3931437" cy="1604029"/>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Analysis of protein diffusion in a </a:t>
            </a:r>
            <a:r>
              <a:rPr lang="en-US" sz="1600" b="1" dirty="0"/>
              <a:t>2D tissue compartment.</a:t>
            </a:r>
          </a:p>
          <a:p>
            <a:pPr marL="179381" indent="-179381">
              <a:lnSpc>
                <a:spcPct val="120000"/>
              </a:lnSpc>
              <a:spcBef>
                <a:spcPts val="625"/>
              </a:spcBef>
              <a:buClr>
                <a:schemeClr val="accent1"/>
              </a:buClr>
              <a:buFont typeface="Arial" panose="020B0604020202020204" pitchFamily="34" charset="0"/>
              <a:buChar char="•"/>
            </a:pPr>
            <a:r>
              <a:rPr lang="en-US" sz="1600" dirty="0"/>
              <a:t>Examining </a:t>
            </a:r>
            <a:r>
              <a:rPr lang="en-US" sz="1600" b="1" dirty="0"/>
              <a:t>three distinct diffusion patterns</a:t>
            </a:r>
            <a:r>
              <a:rPr lang="en-US" sz="1600" dirty="0"/>
              <a:t> based on cell location.</a:t>
            </a:r>
          </a:p>
          <a:p>
            <a:pPr>
              <a:lnSpc>
                <a:spcPct val="120000"/>
              </a:lnSpc>
              <a:spcBef>
                <a:spcPts val="625"/>
              </a:spcBef>
              <a:buClr>
                <a:schemeClr val="accent1"/>
              </a:buClr>
            </a:pPr>
            <a:endParaRPr lang="en-US" sz="1600" dirty="0"/>
          </a:p>
        </p:txBody>
      </p:sp>
      <p:sp>
        <p:nvSpPr>
          <p:cNvPr id="4" name="Flowchart: Alternate Process 3">
            <a:extLst>
              <a:ext uri="{FF2B5EF4-FFF2-40B4-BE49-F238E27FC236}">
                <a16:creationId xmlns:a16="http://schemas.microsoft.com/office/drawing/2014/main" id="{AC68E33B-16D8-5DF1-73C7-3C9D513267F4}"/>
              </a:ext>
            </a:extLst>
          </p:cNvPr>
          <p:cNvSpPr/>
          <p:nvPr/>
        </p:nvSpPr>
        <p:spPr>
          <a:xfrm>
            <a:off x="4500446" y="35756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C6A6E62F-6FFE-C83B-A27D-C789C24C34C1}"/>
              </a:ext>
            </a:extLst>
          </p:cNvPr>
          <p:cNvSpPr/>
          <p:nvPr/>
        </p:nvSpPr>
        <p:spPr>
          <a:xfrm>
            <a:off x="4508950" y="2577032"/>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970A54A1-FB4D-8CD8-F96C-BC66C17C502A}"/>
              </a:ext>
            </a:extLst>
          </p:cNvPr>
          <p:cNvSpPr/>
          <p:nvPr/>
        </p:nvSpPr>
        <p:spPr>
          <a:xfrm>
            <a:off x="6605755" y="2577032"/>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E1564879-9E54-4F5D-BE1C-1B598439A9BF}"/>
              </a:ext>
            </a:extLst>
          </p:cNvPr>
          <p:cNvSpPr/>
          <p:nvPr/>
        </p:nvSpPr>
        <p:spPr>
          <a:xfrm>
            <a:off x="6605852" y="3576677"/>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4120D81F-C979-6443-E58D-E985DD12DBDF}"/>
              </a:ext>
            </a:extLst>
          </p:cNvPr>
          <p:cNvSpPr/>
          <p:nvPr/>
        </p:nvSpPr>
        <p:spPr>
          <a:xfrm>
            <a:off x="5562956" y="1566439"/>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D7DDB205-F611-D2B6-F406-8F6DC3351880}"/>
              </a:ext>
            </a:extLst>
          </p:cNvPr>
          <p:cNvSpPr/>
          <p:nvPr/>
        </p:nvSpPr>
        <p:spPr>
          <a:xfrm>
            <a:off x="6605852" y="1564960"/>
            <a:ext cx="404549" cy="407643"/>
          </a:xfrm>
          <a:prstGeom prst="flowChartAlternateProcess">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Alternate Process 30">
            <a:extLst>
              <a:ext uri="{FF2B5EF4-FFF2-40B4-BE49-F238E27FC236}">
                <a16:creationId xmlns:a16="http://schemas.microsoft.com/office/drawing/2014/main" id="{8A5B9317-B06B-858F-8644-289B7A6E2C0B}"/>
              </a:ext>
            </a:extLst>
          </p:cNvPr>
          <p:cNvSpPr/>
          <p:nvPr/>
        </p:nvSpPr>
        <p:spPr>
          <a:xfrm>
            <a:off x="4500447" y="1564960"/>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Flowchart: Alternate Process 33">
            <a:extLst>
              <a:ext uri="{FF2B5EF4-FFF2-40B4-BE49-F238E27FC236}">
                <a16:creationId xmlns:a16="http://schemas.microsoft.com/office/drawing/2014/main" id="{6A512C2D-D79D-46FA-5F2F-75942584F18B}"/>
              </a:ext>
            </a:extLst>
          </p:cNvPr>
          <p:cNvSpPr/>
          <p:nvPr/>
        </p:nvSpPr>
        <p:spPr>
          <a:xfrm>
            <a:off x="5556784" y="2571589"/>
            <a:ext cx="404549" cy="407643"/>
          </a:xfrm>
          <a:prstGeom prst="flowChartAlternate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5" name="Straight Arrow Connector 24">
            <a:extLst>
              <a:ext uri="{FF2B5EF4-FFF2-40B4-BE49-F238E27FC236}">
                <a16:creationId xmlns:a16="http://schemas.microsoft.com/office/drawing/2014/main" id="{97664CCB-4FBB-640B-17D3-A6476C20103A}"/>
              </a:ext>
            </a:extLst>
          </p:cNvPr>
          <p:cNvCxnSpPr>
            <a:cxnSpLocks/>
          </p:cNvCxnSpPr>
          <p:nvPr/>
        </p:nvCxnSpPr>
        <p:spPr>
          <a:xfrm>
            <a:off x="5398599" y="2823579"/>
            <a:ext cx="272185"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D2F675-BE0E-69C4-29F4-8D684BEA791E}"/>
              </a:ext>
            </a:extLst>
          </p:cNvPr>
          <p:cNvCxnSpPr>
            <a:cxnSpLocks/>
          </p:cNvCxnSpPr>
          <p:nvPr/>
        </p:nvCxnSpPr>
        <p:spPr>
          <a:xfrm flipH="1">
            <a:off x="5383117" y="2748294"/>
            <a:ext cx="2876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9F1918-7D0B-8C1D-CE31-E24FA252B045}"/>
              </a:ext>
            </a:extLst>
          </p:cNvPr>
          <p:cNvCxnSpPr>
            <a:cxnSpLocks/>
          </p:cNvCxnSpPr>
          <p:nvPr/>
        </p:nvCxnSpPr>
        <p:spPr>
          <a:xfrm flipV="1">
            <a:off x="5715583" y="2823580"/>
            <a:ext cx="0" cy="286214"/>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55079ED-DF8A-87E7-C3D2-310D4643D1BF}"/>
              </a:ext>
            </a:extLst>
          </p:cNvPr>
          <p:cNvCxnSpPr>
            <a:cxnSpLocks/>
          </p:cNvCxnSpPr>
          <p:nvPr/>
        </p:nvCxnSpPr>
        <p:spPr>
          <a:xfrm>
            <a:off x="5773238" y="2841647"/>
            <a:ext cx="0" cy="27516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EEE15E-D5EB-8DF2-E706-BAEC0BCB59FB}"/>
              </a:ext>
            </a:extLst>
          </p:cNvPr>
          <p:cNvCxnSpPr>
            <a:cxnSpLocks/>
          </p:cNvCxnSpPr>
          <p:nvPr/>
        </p:nvCxnSpPr>
        <p:spPr>
          <a:xfrm flipV="1">
            <a:off x="5714208" y="2416288"/>
            <a:ext cx="0" cy="24716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486BF60-58CF-43CD-1AE1-158982BCC5C9}"/>
              </a:ext>
            </a:extLst>
          </p:cNvPr>
          <p:cNvCxnSpPr>
            <a:cxnSpLocks/>
          </p:cNvCxnSpPr>
          <p:nvPr/>
        </p:nvCxnSpPr>
        <p:spPr>
          <a:xfrm>
            <a:off x="5773238" y="2430925"/>
            <a:ext cx="0" cy="24553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52B04F-9A69-D461-A799-317651928805}"/>
              </a:ext>
            </a:extLst>
          </p:cNvPr>
          <p:cNvCxnSpPr>
            <a:cxnSpLocks/>
          </p:cNvCxnSpPr>
          <p:nvPr/>
        </p:nvCxnSpPr>
        <p:spPr>
          <a:xfrm flipH="1">
            <a:off x="5844737" y="2823579"/>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335FFC-43F4-949D-EE1B-0063AE8404A2}"/>
              </a:ext>
            </a:extLst>
          </p:cNvPr>
          <p:cNvCxnSpPr/>
          <p:nvPr/>
        </p:nvCxnSpPr>
        <p:spPr>
          <a:xfrm>
            <a:off x="4806916" y="1797722"/>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87C79D-FCB7-A3FA-3EBF-3A3BA25064B6}"/>
              </a:ext>
            </a:extLst>
          </p:cNvPr>
          <p:cNvCxnSpPr/>
          <p:nvPr/>
        </p:nvCxnSpPr>
        <p:spPr>
          <a:xfrm>
            <a:off x="5853204" y="2757557"/>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6592743-6C6B-E904-D4CC-1D3491C08460}"/>
              </a:ext>
            </a:extLst>
          </p:cNvPr>
          <p:cNvCxnSpPr/>
          <p:nvPr/>
        </p:nvCxnSpPr>
        <p:spPr>
          <a:xfrm>
            <a:off x="4828194" y="2823579"/>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D38BAD-1EAA-8403-3476-3EB6A8F6B113}"/>
              </a:ext>
            </a:extLst>
          </p:cNvPr>
          <p:cNvCxnSpPr>
            <a:cxnSpLocks/>
          </p:cNvCxnSpPr>
          <p:nvPr/>
        </p:nvCxnSpPr>
        <p:spPr>
          <a:xfrm flipV="1">
            <a:off x="4750888" y="2427383"/>
            <a:ext cx="0" cy="26122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FDFD06C-BE61-88DF-01B1-982A9EBE3AEA}"/>
              </a:ext>
            </a:extLst>
          </p:cNvPr>
          <p:cNvCxnSpPr>
            <a:cxnSpLocks/>
          </p:cNvCxnSpPr>
          <p:nvPr/>
        </p:nvCxnSpPr>
        <p:spPr>
          <a:xfrm>
            <a:off x="4666581" y="2837989"/>
            <a:ext cx="0" cy="2788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414AED-A027-B456-E37A-7722A657D650}"/>
              </a:ext>
            </a:extLst>
          </p:cNvPr>
          <p:cNvCxnSpPr>
            <a:cxnSpLocks/>
          </p:cNvCxnSpPr>
          <p:nvPr/>
        </p:nvCxnSpPr>
        <p:spPr>
          <a:xfrm flipH="1">
            <a:off x="4798450" y="1725724"/>
            <a:ext cx="275167"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1B8817-23F9-5CA1-0018-5963B20D40F0}"/>
              </a:ext>
            </a:extLst>
          </p:cNvPr>
          <p:cNvCxnSpPr>
            <a:cxnSpLocks/>
          </p:cNvCxnSpPr>
          <p:nvPr/>
        </p:nvCxnSpPr>
        <p:spPr>
          <a:xfrm>
            <a:off x="4638201" y="1854200"/>
            <a:ext cx="0" cy="255512"/>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919DC0D-1CBD-168A-CEA3-BC7D0B384799}"/>
              </a:ext>
            </a:extLst>
          </p:cNvPr>
          <p:cNvCxnSpPr>
            <a:cxnSpLocks/>
          </p:cNvCxnSpPr>
          <p:nvPr/>
        </p:nvCxnSpPr>
        <p:spPr>
          <a:xfrm flipH="1">
            <a:off x="4828194" y="2746131"/>
            <a:ext cx="266700"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59764A-95C1-034F-63D4-960171024BFF}"/>
              </a:ext>
            </a:extLst>
          </p:cNvPr>
          <p:cNvCxnSpPr>
            <a:cxnSpLocks/>
          </p:cNvCxnSpPr>
          <p:nvPr/>
        </p:nvCxnSpPr>
        <p:spPr>
          <a:xfrm flipV="1">
            <a:off x="4747022" y="2837989"/>
            <a:ext cx="0" cy="251613"/>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1F4D7D-09E7-8E9A-BEC8-A59F220B3CD0}"/>
              </a:ext>
            </a:extLst>
          </p:cNvPr>
          <p:cNvCxnSpPr>
            <a:cxnSpLocks/>
          </p:cNvCxnSpPr>
          <p:nvPr/>
        </p:nvCxnSpPr>
        <p:spPr>
          <a:xfrm>
            <a:off x="4670447" y="2427383"/>
            <a:ext cx="0" cy="26118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F83ACB-D9B2-5DE1-A5A4-E898B91DFEC1}"/>
              </a:ext>
            </a:extLst>
          </p:cNvPr>
          <p:cNvCxnSpPr>
            <a:cxnSpLocks/>
          </p:cNvCxnSpPr>
          <p:nvPr/>
        </p:nvCxnSpPr>
        <p:spPr>
          <a:xfrm flipV="1">
            <a:off x="4716979" y="1834794"/>
            <a:ext cx="0" cy="27491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0F0BCCB-D02B-B2F4-3019-FC8DC0071667}"/>
              </a:ext>
            </a:extLst>
          </p:cNvPr>
          <p:cNvSpPr txBox="1"/>
          <p:nvPr/>
        </p:nvSpPr>
        <p:spPr>
          <a:xfrm>
            <a:off x="600031" y="1848203"/>
            <a:ext cx="3065244" cy="2875146"/>
          </a:xfrm>
          <a:prstGeom prst="rect">
            <a:avLst/>
          </a:prstGeom>
          <a:noFill/>
        </p:spPr>
        <p:txBody>
          <a:bodyPr wrap="square" lIns="0" tIns="0" rIns="0" bIns="0" rtlCol="0">
            <a:spAutoFit/>
          </a:bodyPr>
          <a:lstStyle/>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Corner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Edge Cells</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285739" indent="-285739">
              <a:lnSpc>
                <a:spcPct val="120000"/>
              </a:lnSpc>
              <a:spcBef>
                <a:spcPts val="625"/>
              </a:spcBef>
              <a:buClr>
                <a:schemeClr val="accent1"/>
              </a:buClr>
              <a:buFont typeface="Arial" panose="020B0604020202020204" pitchFamily="34" charset="0"/>
              <a:buChar char="•"/>
            </a:pPr>
            <a:r>
              <a:rPr lang="en-US" sz="1600" b="1" dirty="0"/>
              <a:t>Central Cells</a:t>
            </a:r>
          </a:p>
        </p:txBody>
      </p:sp>
      <p:sp>
        <p:nvSpPr>
          <p:cNvPr id="63" name="TextBox 62">
            <a:extLst>
              <a:ext uri="{FF2B5EF4-FFF2-40B4-BE49-F238E27FC236}">
                <a16:creationId xmlns:a16="http://schemas.microsoft.com/office/drawing/2014/main" id="{0D61818D-B36E-3FB1-031E-2965AA1F7F3B}"/>
              </a:ext>
            </a:extLst>
          </p:cNvPr>
          <p:cNvSpPr txBox="1"/>
          <p:nvPr/>
        </p:nvSpPr>
        <p:spPr>
          <a:xfrm>
            <a:off x="902532" y="2576941"/>
            <a:ext cx="3077197"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located at the four corners of the compartment.</a:t>
            </a:r>
          </a:p>
        </p:txBody>
      </p:sp>
      <p:sp>
        <p:nvSpPr>
          <p:cNvPr id="64" name="TextBox 63">
            <a:extLst>
              <a:ext uri="{FF2B5EF4-FFF2-40B4-BE49-F238E27FC236}">
                <a16:creationId xmlns:a16="http://schemas.microsoft.com/office/drawing/2014/main" id="{AD04407B-29F5-7AA3-5551-3592DB915BA7}"/>
              </a:ext>
            </a:extLst>
          </p:cNvPr>
          <p:cNvSpPr txBox="1"/>
          <p:nvPr/>
        </p:nvSpPr>
        <p:spPr>
          <a:xfrm>
            <a:off x="902531" y="3759907"/>
            <a:ext cx="3126388" cy="49327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situated along the edges of the compartment.</a:t>
            </a:r>
          </a:p>
        </p:txBody>
      </p:sp>
      <p:sp>
        <p:nvSpPr>
          <p:cNvPr id="65" name="TextBox 64">
            <a:extLst>
              <a:ext uri="{FF2B5EF4-FFF2-40B4-BE49-F238E27FC236}">
                <a16:creationId xmlns:a16="http://schemas.microsoft.com/office/drawing/2014/main" id="{1B9C2301-7AC1-E01D-3FD3-9EA37CDD474A}"/>
              </a:ext>
            </a:extLst>
          </p:cNvPr>
          <p:cNvSpPr txBox="1"/>
          <p:nvPr/>
        </p:nvSpPr>
        <p:spPr>
          <a:xfrm>
            <a:off x="902532" y="4783829"/>
            <a:ext cx="3675169" cy="862287"/>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Cells positioned in the middle, away from edges and corners.</a:t>
            </a:r>
          </a:p>
          <a:p>
            <a:pPr marL="179381" indent="-179381">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205990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D4E-C2D3-BF38-ACBF-C857B70E0481}"/>
              </a:ext>
            </a:extLst>
          </p:cNvPr>
          <p:cNvSpPr>
            <a:spLocks noGrp="1"/>
          </p:cNvSpPr>
          <p:nvPr>
            <p:ph type="title"/>
          </p:nvPr>
        </p:nvSpPr>
        <p:spPr>
          <a:xfrm>
            <a:off x="462522" y="413069"/>
            <a:ext cx="6839479" cy="278290"/>
          </a:xfrm>
        </p:spPr>
        <p:txBody>
          <a:bodyPr/>
          <a:lstStyle/>
          <a:p>
            <a:r>
              <a:rPr lang="de-DE" dirty="0"/>
              <a:t>Simulation </a:t>
            </a:r>
            <a:r>
              <a:rPr lang="de-DE" dirty="0" err="1"/>
              <a:t>Results</a:t>
            </a:r>
            <a:endParaRPr lang="en-US" dirty="0"/>
          </a:p>
        </p:txBody>
      </p:sp>
      <p:sp>
        <p:nvSpPr>
          <p:cNvPr id="4" name="Date Placeholder 3">
            <a:extLst>
              <a:ext uri="{FF2B5EF4-FFF2-40B4-BE49-F238E27FC236}">
                <a16:creationId xmlns:a16="http://schemas.microsoft.com/office/drawing/2014/main" id="{7F625B3F-CA11-F3A4-66DB-BE6079DEE2F1}"/>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AD188EBC-4CBA-CA69-AD9F-D2F0C5B22B4B}"/>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D4808C99-CE3D-E127-48EF-83219C6A5E78}"/>
              </a:ext>
            </a:extLst>
          </p:cNvPr>
          <p:cNvSpPr>
            <a:spLocks noGrp="1"/>
          </p:cNvSpPr>
          <p:nvPr>
            <p:ph type="sldNum" sz="quarter" idx="16"/>
          </p:nvPr>
        </p:nvSpPr>
        <p:spPr/>
        <p:txBody>
          <a:bodyPr/>
          <a:lstStyle/>
          <a:p>
            <a:fld id="{9E82CC3C-1DC0-4FDA-9590-6CC506AB67F8}" type="slidenum">
              <a:rPr lang="en-US" smtClean="0"/>
              <a:pPr/>
              <a:t>6</a:t>
            </a:fld>
            <a:endParaRPr lang="en-US" dirty="0"/>
          </a:p>
        </p:txBody>
      </p:sp>
      <p:sp>
        <p:nvSpPr>
          <p:cNvPr id="10" name="TextBox 9">
            <a:extLst>
              <a:ext uri="{FF2B5EF4-FFF2-40B4-BE49-F238E27FC236}">
                <a16:creationId xmlns:a16="http://schemas.microsoft.com/office/drawing/2014/main" id="{5FBE21BD-BD6A-5D39-5420-12948C3C57F2}"/>
              </a:ext>
            </a:extLst>
          </p:cNvPr>
          <p:cNvSpPr txBox="1"/>
          <p:nvPr/>
        </p:nvSpPr>
        <p:spPr>
          <a:xfrm>
            <a:off x="555137" y="1326773"/>
            <a:ext cx="6378268" cy="1385507"/>
          </a:xfrm>
          <a:prstGeom prst="rect">
            <a:avLst/>
          </a:prstGeom>
          <a:noFill/>
        </p:spPr>
        <p:txBody>
          <a:bodyPr wrap="square" lIns="0" tIns="0" rIns="0" bIns="0" rtlCol="0">
            <a:spAutoFit/>
          </a:bodyPr>
          <a:lstStyle/>
          <a:p>
            <a:pPr marL="285750" indent="-285750">
              <a:lnSpc>
                <a:spcPct val="120000"/>
              </a:lnSpc>
              <a:spcBef>
                <a:spcPts val="625"/>
              </a:spcBef>
              <a:buClr>
                <a:schemeClr val="accent1"/>
              </a:buClr>
              <a:buFont typeface="Arial" panose="020B0604020202020204" pitchFamily="34" charset="0"/>
              <a:buChar char="•"/>
            </a:pPr>
            <a:r>
              <a:rPr lang="en-US" sz="1600" b="1" dirty="0"/>
              <a:t>Compartment Size: </a:t>
            </a:r>
            <a:r>
              <a:rPr lang="en-US" sz="1600" dirty="0"/>
              <a:t>100 x 100</a:t>
            </a:r>
          </a:p>
          <a:p>
            <a:pPr marL="285750" indent="-285750">
              <a:lnSpc>
                <a:spcPct val="120000"/>
              </a:lnSpc>
              <a:spcBef>
                <a:spcPts val="625"/>
              </a:spcBef>
              <a:buClr>
                <a:schemeClr val="accent1"/>
              </a:buClr>
              <a:buFont typeface="Arial" panose="020B0604020202020204" pitchFamily="34" charset="0"/>
              <a:buChar char="•"/>
            </a:pPr>
            <a:r>
              <a:rPr lang="en-US" sz="1600" b="1" dirty="0"/>
              <a:t>GFP Production: </a:t>
            </a:r>
            <a:r>
              <a:rPr lang="en-US" sz="1600" dirty="0"/>
              <a:t>First 10 columns on the left</a:t>
            </a:r>
          </a:p>
          <a:p>
            <a:pPr marL="285750" indent="-285750">
              <a:lnSpc>
                <a:spcPct val="120000"/>
              </a:lnSpc>
              <a:spcBef>
                <a:spcPts val="625"/>
              </a:spcBef>
              <a:buClr>
                <a:schemeClr val="accent1"/>
              </a:buClr>
              <a:buFont typeface="Arial" panose="020B0604020202020204" pitchFamily="34" charset="0"/>
              <a:buChar char="•"/>
            </a:pPr>
            <a:r>
              <a:rPr lang="en-US" sz="1600" b="1" dirty="0"/>
              <a:t>GFP Inhibitor Production: </a:t>
            </a:r>
            <a:r>
              <a:rPr lang="en-US" sz="1600" dirty="0"/>
              <a:t>First 10 columns on the right</a:t>
            </a:r>
          </a:p>
          <a:p>
            <a:pPr marL="285750" indent="-285750">
              <a:lnSpc>
                <a:spcPct val="120000"/>
              </a:lnSpc>
              <a:spcBef>
                <a:spcPts val="625"/>
              </a:spcBef>
              <a:buClr>
                <a:schemeClr val="accent1"/>
              </a:buClr>
              <a:buFont typeface="Arial" panose="020B0604020202020204" pitchFamily="34" charset="0"/>
              <a:buChar char="•"/>
            </a:pPr>
            <a:r>
              <a:rPr lang="en-US" sz="1600" b="1" dirty="0"/>
              <a:t>Anchor Production: </a:t>
            </a:r>
            <a:r>
              <a:rPr lang="en-US" sz="1600" dirty="0"/>
              <a:t>None</a:t>
            </a:r>
          </a:p>
        </p:txBody>
      </p:sp>
      <p:graphicFrame>
        <p:nvGraphicFramePr>
          <p:cNvPr id="13" name="Table 12">
            <a:extLst>
              <a:ext uri="{FF2B5EF4-FFF2-40B4-BE49-F238E27FC236}">
                <a16:creationId xmlns:a16="http://schemas.microsoft.com/office/drawing/2014/main" id="{E3B7D193-773D-1F09-4EFA-EB8D9229EE77}"/>
              </a:ext>
            </a:extLst>
          </p:cNvPr>
          <p:cNvGraphicFramePr>
            <a:graphicFrameLocks noGrp="1"/>
          </p:cNvGraphicFramePr>
          <p:nvPr>
            <p:extLst>
              <p:ext uri="{D42A27DB-BD31-4B8C-83A1-F6EECF244321}">
                <p14:modId xmlns:p14="http://schemas.microsoft.com/office/powerpoint/2010/main" val="2402171255"/>
              </p:ext>
            </p:extLst>
          </p:nvPr>
        </p:nvGraphicFramePr>
        <p:xfrm>
          <a:off x="5073082" y="3080663"/>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4" name="Table 13">
            <a:extLst>
              <a:ext uri="{FF2B5EF4-FFF2-40B4-BE49-F238E27FC236}">
                <a16:creationId xmlns:a16="http://schemas.microsoft.com/office/drawing/2014/main" id="{53C0C391-D86D-0CE0-6BE0-4FAB92D9DD73}"/>
              </a:ext>
            </a:extLst>
          </p:cNvPr>
          <p:cNvGraphicFramePr>
            <a:graphicFrameLocks noGrp="1"/>
          </p:cNvGraphicFramePr>
          <p:nvPr>
            <p:extLst>
              <p:ext uri="{D42A27DB-BD31-4B8C-83A1-F6EECF244321}">
                <p14:modId xmlns:p14="http://schemas.microsoft.com/office/powerpoint/2010/main" val="190241087"/>
              </p:ext>
            </p:extLst>
          </p:nvPr>
        </p:nvGraphicFramePr>
        <p:xfrm>
          <a:off x="2846974" y="3080664"/>
          <a:ext cx="1926053" cy="1723835"/>
        </p:xfrm>
        <a:graphic>
          <a:graphicData uri="http://schemas.openxmlformats.org/drawingml/2006/table">
            <a:tbl>
              <a:tblPr firstRow="1" bandRow="1">
                <a:tableStyleId>{5C22544A-7EE6-4342-B048-85BDC9FD1C3A}</a:tableStyleId>
              </a:tblPr>
              <a:tblGrid>
                <a:gridCol w="387368">
                  <a:extLst>
                    <a:ext uri="{9D8B030D-6E8A-4147-A177-3AD203B41FA5}">
                      <a16:colId xmlns:a16="http://schemas.microsoft.com/office/drawing/2014/main" val="3875153783"/>
                    </a:ext>
                  </a:extLst>
                </a:gridCol>
                <a:gridCol w="384671">
                  <a:extLst>
                    <a:ext uri="{9D8B030D-6E8A-4147-A177-3AD203B41FA5}">
                      <a16:colId xmlns:a16="http://schemas.microsoft.com/office/drawing/2014/main" val="3474706514"/>
                    </a:ext>
                  </a:extLst>
                </a:gridCol>
                <a:gridCol w="384671">
                  <a:extLst>
                    <a:ext uri="{9D8B030D-6E8A-4147-A177-3AD203B41FA5}">
                      <a16:colId xmlns:a16="http://schemas.microsoft.com/office/drawing/2014/main" val="2137900209"/>
                    </a:ext>
                  </a:extLst>
                </a:gridCol>
                <a:gridCol w="385948">
                  <a:extLst>
                    <a:ext uri="{9D8B030D-6E8A-4147-A177-3AD203B41FA5}">
                      <a16:colId xmlns:a16="http://schemas.microsoft.com/office/drawing/2014/main" val="462395256"/>
                    </a:ext>
                  </a:extLst>
                </a:gridCol>
                <a:gridCol w="383395">
                  <a:extLst>
                    <a:ext uri="{9D8B030D-6E8A-4147-A177-3AD203B41FA5}">
                      <a16:colId xmlns:a16="http://schemas.microsoft.com/office/drawing/2014/main" val="589824121"/>
                    </a:ext>
                  </a:extLst>
                </a:gridCol>
              </a:tblGrid>
              <a:tr h="344767">
                <a:tc>
                  <a:txBody>
                    <a:bodyPr/>
                    <a:lstStyle/>
                    <a:p>
                      <a:endParaRPr lang="en-US" sz="13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graphicFrame>
        <p:nvGraphicFramePr>
          <p:cNvPr id="15" name="Table 14">
            <a:extLst>
              <a:ext uri="{FF2B5EF4-FFF2-40B4-BE49-F238E27FC236}">
                <a16:creationId xmlns:a16="http://schemas.microsoft.com/office/drawing/2014/main" id="{A7C81059-60A8-49DC-A3BB-CE22588F61E2}"/>
              </a:ext>
            </a:extLst>
          </p:cNvPr>
          <p:cNvGraphicFramePr>
            <a:graphicFrameLocks noGrp="1"/>
          </p:cNvGraphicFramePr>
          <p:nvPr>
            <p:extLst>
              <p:ext uri="{D42A27DB-BD31-4B8C-83A1-F6EECF244321}">
                <p14:modId xmlns:p14="http://schemas.microsoft.com/office/powerpoint/2010/main" val="3431830962"/>
              </p:ext>
            </p:extLst>
          </p:nvPr>
        </p:nvGraphicFramePr>
        <p:xfrm>
          <a:off x="620866" y="3080666"/>
          <a:ext cx="1931720" cy="1723835"/>
        </p:xfrm>
        <a:graphic>
          <a:graphicData uri="http://schemas.openxmlformats.org/drawingml/2006/table">
            <a:tbl>
              <a:tblPr firstRow="1" bandRow="1">
                <a:tableStyleId>{5C22544A-7EE6-4342-B048-85BDC9FD1C3A}</a:tableStyleId>
              </a:tblPr>
              <a:tblGrid>
                <a:gridCol w="381694">
                  <a:extLst>
                    <a:ext uri="{9D8B030D-6E8A-4147-A177-3AD203B41FA5}">
                      <a16:colId xmlns:a16="http://schemas.microsoft.com/office/drawing/2014/main" val="3875153783"/>
                    </a:ext>
                  </a:extLst>
                </a:gridCol>
                <a:gridCol w="387506">
                  <a:extLst>
                    <a:ext uri="{9D8B030D-6E8A-4147-A177-3AD203B41FA5}">
                      <a16:colId xmlns:a16="http://schemas.microsoft.com/office/drawing/2014/main" val="3474706514"/>
                    </a:ext>
                  </a:extLst>
                </a:gridCol>
                <a:gridCol w="387506">
                  <a:extLst>
                    <a:ext uri="{9D8B030D-6E8A-4147-A177-3AD203B41FA5}">
                      <a16:colId xmlns:a16="http://schemas.microsoft.com/office/drawing/2014/main" val="2137900209"/>
                    </a:ext>
                  </a:extLst>
                </a:gridCol>
                <a:gridCol w="388793">
                  <a:extLst>
                    <a:ext uri="{9D8B030D-6E8A-4147-A177-3AD203B41FA5}">
                      <a16:colId xmlns:a16="http://schemas.microsoft.com/office/drawing/2014/main" val="462395256"/>
                    </a:ext>
                  </a:extLst>
                </a:gridCol>
                <a:gridCol w="386221">
                  <a:extLst>
                    <a:ext uri="{9D8B030D-6E8A-4147-A177-3AD203B41FA5}">
                      <a16:colId xmlns:a16="http://schemas.microsoft.com/office/drawing/2014/main" val="589824121"/>
                    </a:ext>
                  </a:extLst>
                </a:gridCol>
              </a:tblGrid>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052740"/>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0375197"/>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048601"/>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8295119"/>
                  </a:ext>
                </a:extLst>
              </a:tr>
              <a:tr h="344767">
                <a:tc>
                  <a:txBody>
                    <a:bodyPr/>
                    <a:lstStyle/>
                    <a:p>
                      <a:endParaRPr lang="en-US" sz="13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3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7761476"/>
                  </a:ext>
                </a:extLst>
              </a:tr>
            </a:tbl>
          </a:graphicData>
        </a:graphic>
      </p:graphicFrame>
      <p:sp>
        <p:nvSpPr>
          <p:cNvPr id="16" name="Flowchart: Alternate Process 15">
            <a:extLst>
              <a:ext uri="{FF2B5EF4-FFF2-40B4-BE49-F238E27FC236}">
                <a16:creationId xmlns:a16="http://schemas.microsoft.com/office/drawing/2014/main" id="{0891F263-FDFA-2997-310E-F1401CED518B}"/>
              </a:ext>
            </a:extLst>
          </p:cNvPr>
          <p:cNvSpPr/>
          <p:nvPr/>
        </p:nvSpPr>
        <p:spPr>
          <a:xfrm>
            <a:off x="657379" y="4480283"/>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Flowchart: Alternate Process 16">
            <a:extLst>
              <a:ext uri="{FF2B5EF4-FFF2-40B4-BE49-F238E27FC236}">
                <a16:creationId xmlns:a16="http://schemas.microsoft.com/office/drawing/2014/main" id="{F1737968-3453-969F-59C7-DEA11902173D}"/>
              </a:ext>
            </a:extLst>
          </p:cNvPr>
          <p:cNvSpPr/>
          <p:nvPr/>
        </p:nvSpPr>
        <p:spPr>
          <a:xfrm>
            <a:off x="657379" y="4139518"/>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lowchart: Alternate Process 17">
            <a:extLst>
              <a:ext uri="{FF2B5EF4-FFF2-40B4-BE49-F238E27FC236}">
                <a16:creationId xmlns:a16="http://schemas.microsoft.com/office/drawing/2014/main" id="{ADDCFEA6-1B1F-4993-7457-765F1DADF3AA}"/>
              </a:ext>
            </a:extLst>
          </p:cNvPr>
          <p:cNvSpPr/>
          <p:nvPr/>
        </p:nvSpPr>
        <p:spPr>
          <a:xfrm>
            <a:off x="658966" y="3793879"/>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Flowchart: Alternate Process 18">
            <a:extLst>
              <a:ext uri="{FF2B5EF4-FFF2-40B4-BE49-F238E27FC236}">
                <a16:creationId xmlns:a16="http://schemas.microsoft.com/office/drawing/2014/main" id="{4C633648-18F7-643D-C041-4F332CEA0953}"/>
              </a:ext>
            </a:extLst>
          </p:cNvPr>
          <p:cNvSpPr/>
          <p:nvPr/>
        </p:nvSpPr>
        <p:spPr>
          <a:xfrm>
            <a:off x="658966" y="3448240"/>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 name="Flowchart: Alternate Process 19">
            <a:extLst>
              <a:ext uri="{FF2B5EF4-FFF2-40B4-BE49-F238E27FC236}">
                <a16:creationId xmlns:a16="http://schemas.microsoft.com/office/drawing/2014/main" id="{A8108736-AD4A-D0D7-4042-23BB82F8074D}"/>
              </a:ext>
            </a:extLst>
          </p:cNvPr>
          <p:cNvSpPr/>
          <p:nvPr/>
        </p:nvSpPr>
        <p:spPr>
          <a:xfrm>
            <a:off x="658966" y="3107475"/>
            <a:ext cx="292874" cy="297402"/>
          </a:xfrm>
          <a:prstGeom prst="flowChartAlternate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Flowchart: Alternate Process 20">
            <a:extLst>
              <a:ext uri="{FF2B5EF4-FFF2-40B4-BE49-F238E27FC236}">
                <a16:creationId xmlns:a16="http://schemas.microsoft.com/office/drawing/2014/main" id="{3AEBDE20-A703-E11C-FF6F-D86D7AA69FAE}"/>
              </a:ext>
            </a:extLst>
          </p:cNvPr>
          <p:cNvSpPr/>
          <p:nvPr/>
        </p:nvSpPr>
        <p:spPr>
          <a:xfrm>
            <a:off x="3661259" y="310747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Flowchart: Alternate Process 21">
            <a:extLst>
              <a:ext uri="{FF2B5EF4-FFF2-40B4-BE49-F238E27FC236}">
                <a16:creationId xmlns:a16="http://schemas.microsoft.com/office/drawing/2014/main" id="{C30D925F-06AD-049B-54F5-42E6C384EDFE}"/>
              </a:ext>
            </a:extLst>
          </p:cNvPr>
          <p:cNvSpPr/>
          <p:nvPr/>
        </p:nvSpPr>
        <p:spPr>
          <a:xfrm>
            <a:off x="6668161" y="310747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Flowchart: Alternate Process 22">
            <a:extLst>
              <a:ext uri="{FF2B5EF4-FFF2-40B4-BE49-F238E27FC236}">
                <a16:creationId xmlns:a16="http://schemas.microsoft.com/office/drawing/2014/main" id="{0A7B0401-6B30-031C-D812-025F28873500}"/>
              </a:ext>
            </a:extLst>
          </p:cNvPr>
          <p:cNvSpPr/>
          <p:nvPr/>
        </p:nvSpPr>
        <p:spPr>
          <a:xfrm>
            <a:off x="6668161" y="4478141"/>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Flowchart: Alternate Process 23">
            <a:extLst>
              <a:ext uri="{FF2B5EF4-FFF2-40B4-BE49-F238E27FC236}">
                <a16:creationId xmlns:a16="http://schemas.microsoft.com/office/drawing/2014/main" id="{057B3CF2-5DA6-1AF6-6330-048716F38A64}"/>
              </a:ext>
            </a:extLst>
          </p:cNvPr>
          <p:cNvSpPr/>
          <p:nvPr/>
        </p:nvSpPr>
        <p:spPr>
          <a:xfrm>
            <a:off x="6668161" y="4140845"/>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Flowchart: Alternate Process 24">
            <a:extLst>
              <a:ext uri="{FF2B5EF4-FFF2-40B4-BE49-F238E27FC236}">
                <a16:creationId xmlns:a16="http://schemas.microsoft.com/office/drawing/2014/main" id="{3E0D36DE-8608-0ED9-14D2-39CCBBACA95B}"/>
              </a:ext>
            </a:extLst>
          </p:cNvPr>
          <p:cNvSpPr/>
          <p:nvPr/>
        </p:nvSpPr>
        <p:spPr>
          <a:xfrm>
            <a:off x="6668161" y="3798417"/>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6" name="Flowchart: Alternate Process 25">
            <a:extLst>
              <a:ext uri="{FF2B5EF4-FFF2-40B4-BE49-F238E27FC236}">
                <a16:creationId xmlns:a16="http://schemas.microsoft.com/office/drawing/2014/main" id="{048BBECA-2D38-4213-DFF5-1DC25596B471}"/>
              </a:ext>
            </a:extLst>
          </p:cNvPr>
          <p:cNvSpPr/>
          <p:nvPr/>
        </p:nvSpPr>
        <p:spPr>
          <a:xfrm>
            <a:off x="6668161" y="3445763"/>
            <a:ext cx="292874" cy="297402"/>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 name="Flowchart: Alternate Process 26">
            <a:extLst>
              <a:ext uri="{FF2B5EF4-FFF2-40B4-BE49-F238E27FC236}">
                <a16:creationId xmlns:a16="http://schemas.microsoft.com/office/drawing/2014/main" id="{5D47FB0C-FC0E-E52F-EF40-82D77A03AE8F}"/>
              </a:ext>
            </a:extLst>
          </p:cNvPr>
          <p:cNvSpPr/>
          <p:nvPr/>
        </p:nvSpPr>
        <p:spPr>
          <a:xfrm>
            <a:off x="3661259" y="4478141"/>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8" name="Flowchart: Alternate Process 27">
            <a:extLst>
              <a:ext uri="{FF2B5EF4-FFF2-40B4-BE49-F238E27FC236}">
                <a16:creationId xmlns:a16="http://schemas.microsoft.com/office/drawing/2014/main" id="{1C379C52-541C-9A2A-2ABB-D9BBFEBE33E6}"/>
              </a:ext>
            </a:extLst>
          </p:cNvPr>
          <p:cNvSpPr/>
          <p:nvPr/>
        </p:nvSpPr>
        <p:spPr>
          <a:xfrm>
            <a:off x="3661259" y="4135898"/>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 name="Flowchart: Alternate Process 28">
            <a:extLst>
              <a:ext uri="{FF2B5EF4-FFF2-40B4-BE49-F238E27FC236}">
                <a16:creationId xmlns:a16="http://schemas.microsoft.com/office/drawing/2014/main" id="{FB70586F-14EF-F209-0ED3-A5780A1BECCA}"/>
              </a:ext>
            </a:extLst>
          </p:cNvPr>
          <p:cNvSpPr/>
          <p:nvPr/>
        </p:nvSpPr>
        <p:spPr>
          <a:xfrm>
            <a:off x="3661259" y="379365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Flowchart: Alternate Process 29">
            <a:extLst>
              <a:ext uri="{FF2B5EF4-FFF2-40B4-BE49-F238E27FC236}">
                <a16:creationId xmlns:a16="http://schemas.microsoft.com/office/drawing/2014/main" id="{C2F8C882-0EDE-F2F5-A7CF-AE7D23F1874D}"/>
              </a:ext>
            </a:extLst>
          </p:cNvPr>
          <p:cNvSpPr/>
          <p:nvPr/>
        </p:nvSpPr>
        <p:spPr>
          <a:xfrm>
            <a:off x="3661259" y="3450565"/>
            <a:ext cx="292874" cy="297402"/>
          </a:xfrm>
          <a:prstGeom prst="flowChartAlternateProcess">
            <a:avLst/>
          </a:prstGeom>
          <a:solidFill>
            <a:srgbClr val="0399AD"/>
          </a:solidFill>
          <a:ln>
            <a:solidFill>
              <a:srgbClr val="029A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TextBox 30">
            <a:extLst>
              <a:ext uri="{FF2B5EF4-FFF2-40B4-BE49-F238E27FC236}">
                <a16:creationId xmlns:a16="http://schemas.microsoft.com/office/drawing/2014/main" id="{82DDE1CC-B2BE-C17C-CA45-16E7474427BD}"/>
              </a:ext>
            </a:extLst>
          </p:cNvPr>
          <p:cNvSpPr txBox="1"/>
          <p:nvPr/>
        </p:nvSpPr>
        <p:spPr>
          <a:xfrm>
            <a:off x="1300999" y="2839826"/>
            <a:ext cx="6378268" cy="176074"/>
          </a:xfrm>
          <a:prstGeom prst="rect">
            <a:avLst/>
          </a:prstGeom>
          <a:noFill/>
        </p:spPr>
        <p:txBody>
          <a:bodyPr wrap="square" lIns="0" tIns="0" rIns="0" bIns="0" rtlCol="0">
            <a:spAutoFit/>
          </a:bodyPr>
          <a:lstStyle/>
          <a:p>
            <a:pPr>
              <a:lnSpc>
                <a:spcPct val="120000"/>
              </a:lnSpc>
              <a:spcBef>
                <a:spcPts val="625"/>
              </a:spcBef>
              <a:buClr>
                <a:schemeClr val="accent1"/>
              </a:buClr>
            </a:pPr>
            <a:r>
              <a:rPr lang="de-DE" sz="1050" b="1" dirty="0"/>
              <a:t>Free GFP                                         Inhibitor-GFP                                    Free Inhibitor</a:t>
            </a:r>
            <a:endParaRPr lang="en-US" sz="1050" b="1" dirty="0"/>
          </a:p>
        </p:txBody>
      </p:sp>
      <p:sp>
        <p:nvSpPr>
          <p:cNvPr id="3" name="TextBox 2">
            <a:extLst>
              <a:ext uri="{FF2B5EF4-FFF2-40B4-BE49-F238E27FC236}">
                <a16:creationId xmlns:a16="http://schemas.microsoft.com/office/drawing/2014/main" id="{3420DDEA-940C-D3B6-FC8B-BB17DFF4168D}"/>
              </a:ext>
            </a:extLst>
          </p:cNvPr>
          <p:cNvSpPr txBox="1"/>
          <p:nvPr/>
        </p:nvSpPr>
        <p:spPr>
          <a:xfrm>
            <a:off x="462522" y="883946"/>
            <a:ext cx="5359804" cy="268279"/>
          </a:xfrm>
          <a:prstGeom prst="rect">
            <a:avLst/>
          </a:prstGeom>
          <a:noFill/>
        </p:spPr>
        <p:txBody>
          <a:bodyPr wrap="square" lIns="0" tIns="0" rIns="0" bIns="0" rtlCol="0">
            <a:spAutoFit/>
          </a:bodyPr>
          <a:lstStyle/>
          <a:p>
            <a:pPr>
              <a:lnSpc>
                <a:spcPct val="120000"/>
              </a:lnSpc>
              <a:spcBef>
                <a:spcPts val="625"/>
              </a:spcBef>
              <a:buClr>
                <a:schemeClr val="accent1"/>
              </a:buClr>
            </a:pPr>
            <a:r>
              <a:rPr lang="en-US" sz="1600" b="1" dirty="0"/>
              <a:t>Using ODEs to Simulate the System</a:t>
            </a:r>
          </a:p>
        </p:txBody>
      </p:sp>
    </p:spTree>
    <p:extLst>
      <p:ext uri="{BB962C8B-B14F-4D97-AF65-F5344CB8AC3E}">
        <p14:creationId xmlns:p14="http://schemas.microsoft.com/office/powerpoint/2010/main" val="176432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ulti_scatter">
            <a:hlinkClick r:id="" action="ppaction://media"/>
            <a:extLst>
              <a:ext uri="{FF2B5EF4-FFF2-40B4-BE49-F238E27FC236}">
                <a16:creationId xmlns:a16="http://schemas.microsoft.com/office/drawing/2014/main" id="{78293188-2BD4-678A-D0AA-D7C2F3E2E68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7132" y="1800798"/>
            <a:ext cx="5968237" cy="1989412"/>
          </a:xfrm>
          <a:prstGeom prst="rect">
            <a:avLst/>
          </a:prstGeom>
        </p:spPr>
      </p:pic>
      <p:pic>
        <p:nvPicPr>
          <p:cNvPr id="10" name="multi_surface">
            <a:hlinkClick r:id="" action="ppaction://media"/>
            <a:extLst>
              <a:ext uri="{FF2B5EF4-FFF2-40B4-BE49-F238E27FC236}">
                <a16:creationId xmlns:a16="http://schemas.microsoft.com/office/drawing/2014/main" id="{3434DEB7-8EDC-1005-342B-69A0D6CA832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17132" y="3603290"/>
            <a:ext cx="5968237" cy="1989413"/>
          </a:xfrm>
          <a:prstGeom prst="rect">
            <a:avLst/>
          </a:prstGeom>
        </p:spPr>
      </p:pic>
      <p:sp>
        <p:nvSpPr>
          <p:cNvPr id="2" name="Date Placeholder 1">
            <a:extLst>
              <a:ext uri="{FF2B5EF4-FFF2-40B4-BE49-F238E27FC236}">
                <a16:creationId xmlns:a16="http://schemas.microsoft.com/office/drawing/2014/main" id="{82F4EC30-14EE-1839-EB92-41584CFEAEC0}"/>
              </a:ext>
            </a:extLst>
          </p:cNvPr>
          <p:cNvSpPr>
            <a:spLocks noGrp="1"/>
          </p:cNvSpPr>
          <p:nvPr>
            <p:ph type="dt" sz="half" idx="10"/>
          </p:nvPr>
        </p:nvSpPr>
        <p:spPr/>
        <p:txBody>
          <a:bodyPr/>
          <a:lstStyle/>
          <a:p>
            <a:r>
              <a:rPr lang="en-US"/>
              <a:t>09.07.2024</a:t>
            </a:r>
            <a:endParaRPr lang="de-DE" dirty="0"/>
          </a:p>
        </p:txBody>
      </p:sp>
      <p:sp>
        <p:nvSpPr>
          <p:cNvPr id="3" name="Footer Placeholder 2">
            <a:extLst>
              <a:ext uri="{FF2B5EF4-FFF2-40B4-BE49-F238E27FC236}">
                <a16:creationId xmlns:a16="http://schemas.microsoft.com/office/drawing/2014/main" id="{44E31FA9-7EED-D93E-2F8A-2B34FA566533}"/>
              </a:ext>
            </a:extLst>
          </p:cNvPr>
          <p:cNvSpPr>
            <a:spLocks noGrp="1"/>
          </p:cNvSpPr>
          <p:nvPr>
            <p:ph type="ftr" sz="quarter" idx="11"/>
          </p:nvPr>
        </p:nvSpPr>
        <p:spPr/>
        <p:txBody>
          <a:bodyPr/>
          <a:lstStyle/>
          <a:p>
            <a:r>
              <a:rPr lang="en-US"/>
              <a:t>university of Stuttgart</a:t>
            </a:r>
            <a:endParaRPr lang="en-US" dirty="0"/>
          </a:p>
        </p:txBody>
      </p:sp>
      <p:sp>
        <p:nvSpPr>
          <p:cNvPr id="4" name="Slide Number Placeholder 3">
            <a:extLst>
              <a:ext uri="{FF2B5EF4-FFF2-40B4-BE49-F238E27FC236}">
                <a16:creationId xmlns:a16="http://schemas.microsoft.com/office/drawing/2014/main" id="{A3FF179D-54AD-FD27-7094-7246E3893241}"/>
              </a:ext>
            </a:extLst>
          </p:cNvPr>
          <p:cNvSpPr>
            <a:spLocks noGrp="1"/>
          </p:cNvSpPr>
          <p:nvPr>
            <p:ph type="sldNum" sz="quarter" idx="12"/>
          </p:nvPr>
        </p:nvSpPr>
        <p:spPr/>
        <p:txBody>
          <a:bodyPr/>
          <a:lstStyle/>
          <a:p>
            <a:fld id="{9E82CC3C-1DC0-4FDA-9590-6CC506AB67F8}" type="slidenum">
              <a:rPr lang="en-US" smtClean="0"/>
              <a:pPr/>
              <a:t>7</a:t>
            </a:fld>
            <a:endParaRPr lang="en-US" dirty="0"/>
          </a:p>
        </p:txBody>
      </p:sp>
      <p:pic>
        <p:nvPicPr>
          <p:cNvPr id="5" name="hm1">
            <a:hlinkClick r:id="" action="ppaction://media"/>
            <a:extLst>
              <a:ext uri="{FF2B5EF4-FFF2-40B4-BE49-F238E27FC236}">
                <a16:creationId xmlns:a16="http://schemas.microsoft.com/office/drawing/2014/main" id="{F5853E72-C85D-B383-FC4C-DCD8AF280BE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97383" y="0"/>
            <a:ext cx="5608319" cy="1869440"/>
          </a:xfrm>
          <a:prstGeom prst="rect">
            <a:avLst/>
          </a:prstGeom>
        </p:spPr>
      </p:pic>
      <p:sp>
        <p:nvSpPr>
          <p:cNvPr id="6" name="TextBox 5">
            <a:extLst>
              <a:ext uri="{FF2B5EF4-FFF2-40B4-BE49-F238E27FC236}">
                <a16:creationId xmlns:a16="http://schemas.microsoft.com/office/drawing/2014/main" id="{5F948A88-B363-5762-CE51-A1A254418280}"/>
              </a:ext>
            </a:extLst>
          </p:cNvPr>
          <p:cNvSpPr txBox="1"/>
          <p:nvPr/>
        </p:nvSpPr>
        <p:spPr>
          <a:xfrm>
            <a:off x="6063023" y="355378"/>
            <a:ext cx="1460725" cy="1090042"/>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iterations</a:t>
            </a:r>
            <a:r>
              <a:rPr lang="de-DE" sz="800" dirty="0"/>
              <a:t> = </a:t>
            </a:r>
            <a:r>
              <a:rPr lang="de-DE" sz="800" dirty="0">
                <a:solidFill>
                  <a:srgbClr val="0399AD"/>
                </a:solidFill>
              </a:rPr>
              <a:t>2500</a:t>
            </a:r>
          </a:p>
          <a:p>
            <a:pPr>
              <a:lnSpc>
                <a:spcPct val="120000"/>
              </a:lnSpc>
              <a:spcBef>
                <a:spcPts val="625"/>
              </a:spcBef>
              <a:buClr>
                <a:schemeClr val="accent1"/>
              </a:buClr>
            </a:pPr>
            <a:r>
              <a:rPr lang="de-DE" sz="800" dirty="0" err="1"/>
              <a:t>Number</a:t>
            </a:r>
            <a:r>
              <a:rPr lang="de-DE" sz="800" dirty="0"/>
              <a:t> </a:t>
            </a:r>
            <a:r>
              <a:rPr lang="de-DE" sz="800" dirty="0" err="1"/>
              <a:t>of</a:t>
            </a:r>
            <a:r>
              <a:rPr lang="de-DE" sz="800" dirty="0"/>
              <a:t> </a:t>
            </a:r>
            <a:r>
              <a:rPr lang="de-DE" sz="800" dirty="0" err="1"/>
              <a:t>frames</a:t>
            </a:r>
            <a:r>
              <a:rPr lang="de-DE" sz="800" dirty="0"/>
              <a:t> = </a:t>
            </a:r>
            <a:r>
              <a:rPr lang="de-DE" sz="800" dirty="0">
                <a:solidFill>
                  <a:srgbClr val="0399AD"/>
                </a:solidFill>
              </a:rPr>
              <a:t>500</a:t>
            </a:r>
          </a:p>
          <a:p>
            <a:pPr>
              <a:lnSpc>
                <a:spcPct val="120000"/>
              </a:lnSpc>
              <a:spcBef>
                <a:spcPts val="625"/>
              </a:spcBef>
              <a:buClr>
                <a:schemeClr val="accent1"/>
              </a:buClr>
            </a:pPr>
            <a:r>
              <a:rPr lang="de-DE" sz="800" dirty="0"/>
              <a:t>Initial </a:t>
            </a:r>
            <a:r>
              <a:rPr lang="de-DE" sz="800" dirty="0" err="1"/>
              <a:t>morphogen</a:t>
            </a:r>
            <a:r>
              <a:rPr lang="de-DE" sz="800" dirty="0"/>
              <a:t> and </a:t>
            </a:r>
            <a:r>
              <a:rPr lang="de-DE" sz="800" dirty="0" err="1"/>
              <a:t>inhibitor</a:t>
            </a:r>
            <a:r>
              <a:rPr lang="de-DE" sz="800" dirty="0"/>
              <a:t> </a:t>
            </a:r>
            <a:r>
              <a:rPr lang="de-DE" sz="800" dirty="0" err="1"/>
              <a:t>concentration</a:t>
            </a:r>
            <a:r>
              <a:rPr lang="de-DE" sz="800" dirty="0"/>
              <a:t> in </a:t>
            </a:r>
            <a:r>
              <a:rPr lang="de-DE" sz="800" dirty="0" err="1"/>
              <a:t>each</a:t>
            </a:r>
            <a:r>
              <a:rPr lang="de-DE" sz="800" dirty="0"/>
              <a:t> </a:t>
            </a:r>
            <a:r>
              <a:rPr lang="de-DE" sz="800" dirty="0" err="1"/>
              <a:t>cell</a:t>
            </a:r>
            <a:r>
              <a:rPr lang="de-DE" sz="800" dirty="0"/>
              <a:t> = </a:t>
            </a:r>
            <a:r>
              <a:rPr lang="de-DE" sz="800" dirty="0">
                <a:solidFill>
                  <a:srgbClr val="0399AD"/>
                </a:solidFill>
              </a:rPr>
              <a:t>5</a:t>
            </a:r>
          </a:p>
          <a:p>
            <a:pPr marL="179388" indent="-179388">
              <a:lnSpc>
                <a:spcPct val="120000"/>
              </a:lnSpc>
              <a:spcBef>
                <a:spcPts val="625"/>
              </a:spcBef>
              <a:buClr>
                <a:schemeClr val="accent1"/>
              </a:buClr>
              <a:buFont typeface="Arial" panose="020B0604020202020204" pitchFamily="34" charset="0"/>
              <a:buChar char="•"/>
            </a:pPr>
            <a:endParaRPr lang="en-US" sz="1600" dirty="0"/>
          </a:p>
        </p:txBody>
      </p:sp>
    </p:spTree>
    <p:extLst>
      <p:ext uri="{BB962C8B-B14F-4D97-AF65-F5344CB8AC3E}">
        <p14:creationId xmlns:p14="http://schemas.microsoft.com/office/powerpoint/2010/main" val="9401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50"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0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1E39-99D1-78AA-B769-4BA7AEB607E1}"/>
              </a:ext>
            </a:extLst>
          </p:cNvPr>
          <p:cNvSpPr>
            <a:spLocks noGrp="1"/>
          </p:cNvSpPr>
          <p:nvPr>
            <p:ph type="title"/>
          </p:nvPr>
        </p:nvSpPr>
        <p:spPr>
          <a:xfrm>
            <a:off x="439080" y="552455"/>
            <a:ext cx="6839479" cy="278290"/>
          </a:xfrm>
        </p:spPr>
        <p:txBody>
          <a:bodyPr/>
          <a:lstStyle/>
          <a:p>
            <a:r>
              <a:rPr lang="en-US" dirty="0"/>
              <a:t>Genetic Algorithms for Pattern Formation</a:t>
            </a:r>
          </a:p>
        </p:txBody>
      </p:sp>
      <p:sp>
        <p:nvSpPr>
          <p:cNvPr id="4" name="Date Placeholder 3">
            <a:extLst>
              <a:ext uri="{FF2B5EF4-FFF2-40B4-BE49-F238E27FC236}">
                <a16:creationId xmlns:a16="http://schemas.microsoft.com/office/drawing/2014/main" id="{0413A313-0D85-DAD1-EF00-C98CDB3E130C}"/>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43397D4D-F839-F902-217F-728EF46D2882}"/>
              </a:ext>
            </a:extLst>
          </p:cNvPr>
          <p:cNvSpPr>
            <a:spLocks noGrp="1"/>
          </p:cNvSpPr>
          <p:nvPr>
            <p:ph type="ftr" sz="quarter" idx="15"/>
          </p:nvPr>
        </p:nvSpPr>
        <p:spPr/>
        <p:txBody>
          <a:bodyPr/>
          <a:lstStyle/>
          <a:p>
            <a:r>
              <a:rPr lang="en-US"/>
              <a:t>university of Stuttgart</a:t>
            </a:r>
            <a:endParaRPr lang="en-US" dirty="0"/>
          </a:p>
        </p:txBody>
      </p:sp>
      <p:sp>
        <p:nvSpPr>
          <p:cNvPr id="6" name="Slide Number Placeholder 5">
            <a:extLst>
              <a:ext uri="{FF2B5EF4-FFF2-40B4-BE49-F238E27FC236}">
                <a16:creationId xmlns:a16="http://schemas.microsoft.com/office/drawing/2014/main" id="{90043081-27F5-B835-1EE5-2E9666A4E73F}"/>
              </a:ext>
            </a:extLst>
          </p:cNvPr>
          <p:cNvSpPr>
            <a:spLocks noGrp="1"/>
          </p:cNvSpPr>
          <p:nvPr>
            <p:ph type="sldNum" sz="quarter" idx="16"/>
          </p:nvPr>
        </p:nvSpPr>
        <p:spPr/>
        <p:txBody>
          <a:bodyPr/>
          <a:lstStyle/>
          <a:p>
            <a:fld id="{9E82CC3C-1DC0-4FDA-9590-6CC506AB67F8}" type="slidenum">
              <a:rPr lang="en-US" smtClean="0"/>
              <a:pPr/>
              <a:t>8</a:t>
            </a:fld>
            <a:endParaRPr lang="en-US" dirty="0"/>
          </a:p>
        </p:txBody>
      </p:sp>
      <p:sp>
        <p:nvSpPr>
          <p:cNvPr id="8" name="TextBox 7">
            <a:extLst>
              <a:ext uri="{FF2B5EF4-FFF2-40B4-BE49-F238E27FC236}">
                <a16:creationId xmlns:a16="http://schemas.microsoft.com/office/drawing/2014/main" id="{942C4C4A-0614-1FB8-7292-F86C39827C5F}"/>
              </a:ext>
            </a:extLst>
          </p:cNvPr>
          <p:cNvSpPr txBox="1"/>
          <p:nvPr/>
        </p:nvSpPr>
        <p:spPr>
          <a:xfrm>
            <a:off x="551012" y="1447800"/>
            <a:ext cx="4978400" cy="4506362"/>
          </a:xfrm>
          <a:prstGeom prst="rect">
            <a:avLst/>
          </a:prstGeom>
          <a:noFill/>
        </p:spPr>
        <p:txBody>
          <a:bodyPr wrap="square" lIns="0" tIns="0" rIns="0" bIns="0" rtlCol="0">
            <a:spAutoFit/>
          </a:bodyPr>
          <a:lstStyle/>
          <a:p>
            <a:pPr marL="179381" indent="-179381">
              <a:lnSpc>
                <a:spcPct val="120000"/>
              </a:lnSpc>
              <a:spcBef>
                <a:spcPts val="625"/>
              </a:spcBef>
              <a:buClr>
                <a:schemeClr val="accent1"/>
              </a:buClr>
              <a:buFont typeface="Arial" panose="020B0604020202020204" pitchFamily="34" charset="0"/>
              <a:buChar char="•"/>
            </a:pPr>
            <a:r>
              <a:rPr lang="en-US" sz="1600" dirty="0"/>
              <a:t>R. Mousavi and D. Lobo, 2024</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Using genetic algorithms to optimize initial protein concentrations for desired spatial patterns.</a:t>
            </a:r>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r>
              <a:rPr lang="en-US" sz="1600" dirty="0"/>
              <a:t>Develop a genetic algorithm to design and optimize protein concentrations for spatial pattern formation in our system.</a:t>
            </a:r>
          </a:p>
          <a:p>
            <a:pPr>
              <a:lnSpc>
                <a:spcPct val="120000"/>
              </a:lnSpc>
              <a:spcBef>
                <a:spcPts val="625"/>
              </a:spcBef>
              <a:buClr>
                <a:schemeClr val="accent1"/>
              </a:buClr>
            </a:pPr>
            <a:endParaRPr lang="en-US" sz="1600" dirty="0"/>
          </a:p>
          <a:p>
            <a:pPr>
              <a:lnSpc>
                <a:spcPct val="120000"/>
              </a:lnSpc>
              <a:spcBef>
                <a:spcPts val="625"/>
              </a:spcBef>
              <a:buClr>
                <a:schemeClr val="accent1"/>
              </a:buClr>
            </a:pP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p:txBody>
      </p:sp>
      <p:sp>
        <p:nvSpPr>
          <p:cNvPr id="9" name="TextBox 8">
            <a:extLst>
              <a:ext uri="{FF2B5EF4-FFF2-40B4-BE49-F238E27FC236}">
                <a16:creationId xmlns:a16="http://schemas.microsoft.com/office/drawing/2014/main" id="{2D5AB96F-0700-8F72-CFA6-36E78A9B1525}"/>
              </a:ext>
            </a:extLst>
          </p:cNvPr>
          <p:cNvSpPr txBox="1"/>
          <p:nvPr/>
        </p:nvSpPr>
        <p:spPr>
          <a:xfrm>
            <a:off x="711201" y="1955800"/>
            <a:ext cx="5408235" cy="489878"/>
          </a:xfrm>
          <a:prstGeom prst="rect">
            <a:avLst/>
          </a:prstGeom>
          <a:noFill/>
        </p:spPr>
        <p:txBody>
          <a:bodyPr wrap="square" lIns="0" tIns="0" rIns="0" bIns="0" rtlCol="0">
            <a:spAutoFit/>
          </a:bodyPr>
          <a:lstStyle/>
          <a:p>
            <a:pPr>
              <a:lnSpc>
                <a:spcPct val="120000"/>
              </a:lnSpc>
              <a:spcBef>
                <a:spcPts val="625"/>
              </a:spcBef>
              <a:buClr>
                <a:schemeClr val="accent1"/>
              </a:buClr>
            </a:pPr>
            <a:r>
              <a:rPr lang="en-US" sz="1200" i="1" dirty="0"/>
              <a:t>“Automatic design of gene regulatory mechanisms for spatial pattern formation” </a:t>
            </a:r>
            <a:br>
              <a:rPr lang="en-US" sz="2000" dirty="0"/>
            </a:br>
            <a:endParaRPr lang="en-US" sz="1600" dirty="0"/>
          </a:p>
        </p:txBody>
      </p:sp>
    </p:spTree>
    <p:extLst>
      <p:ext uri="{BB962C8B-B14F-4D97-AF65-F5344CB8AC3E}">
        <p14:creationId xmlns:p14="http://schemas.microsoft.com/office/powerpoint/2010/main" val="356095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Down 15">
            <a:extLst>
              <a:ext uri="{FF2B5EF4-FFF2-40B4-BE49-F238E27FC236}">
                <a16:creationId xmlns:a16="http://schemas.microsoft.com/office/drawing/2014/main" id="{465BFB55-6AF0-2725-9A7F-D0A6E4C66C63}"/>
              </a:ext>
            </a:extLst>
          </p:cNvPr>
          <p:cNvSpPr/>
          <p:nvPr/>
        </p:nvSpPr>
        <p:spPr>
          <a:xfrm>
            <a:off x="6472258" y="940074"/>
            <a:ext cx="118533" cy="3747003"/>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Date Placeholder 3">
            <a:extLst>
              <a:ext uri="{FF2B5EF4-FFF2-40B4-BE49-F238E27FC236}">
                <a16:creationId xmlns:a16="http://schemas.microsoft.com/office/drawing/2014/main" id="{D9BF4074-7EDB-603F-52F2-5297EB0B0730}"/>
              </a:ext>
            </a:extLst>
          </p:cNvPr>
          <p:cNvSpPr>
            <a:spLocks noGrp="1"/>
          </p:cNvSpPr>
          <p:nvPr>
            <p:ph type="dt" sz="half" idx="14"/>
          </p:nvPr>
        </p:nvSpPr>
        <p:spPr/>
        <p:txBody>
          <a:bodyPr/>
          <a:lstStyle/>
          <a:p>
            <a:r>
              <a:rPr lang="en-US"/>
              <a:t>09.07.2024</a:t>
            </a:r>
            <a:endParaRPr lang="de-DE" dirty="0"/>
          </a:p>
        </p:txBody>
      </p:sp>
      <p:sp>
        <p:nvSpPr>
          <p:cNvPr id="5" name="Footer Placeholder 4">
            <a:extLst>
              <a:ext uri="{FF2B5EF4-FFF2-40B4-BE49-F238E27FC236}">
                <a16:creationId xmlns:a16="http://schemas.microsoft.com/office/drawing/2014/main" id="{3D8B3565-3CD5-7BC3-E364-55D47382F052}"/>
              </a:ext>
            </a:extLst>
          </p:cNvPr>
          <p:cNvSpPr>
            <a:spLocks noGrp="1"/>
          </p:cNvSpPr>
          <p:nvPr>
            <p:ph type="ftr" sz="quarter" idx="15"/>
          </p:nvPr>
        </p:nvSpPr>
        <p:spPr/>
        <p:txBody>
          <a:bodyPr/>
          <a:lstStyle/>
          <a:p>
            <a:r>
              <a:rPr lang="en-US" dirty="0"/>
              <a:t>university of Stuttgart</a:t>
            </a:r>
          </a:p>
        </p:txBody>
      </p:sp>
      <p:sp>
        <p:nvSpPr>
          <p:cNvPr id="6" name="Slide Number Placeholder 5">
            <a:extLst>
              <a:ext uri="{FF2B5EF4-FFF2-40B4-BE49-F238E27FC236}">
                <a16:creationId xmlns:a16="http://schemas.microsoft.com/office/drawing/2014/main" id="{EA51A202-06DB-303B-8F58-E337E87348EC}"/>
              </a:ext>
            </a:extLst>
          </p:cNvPr>
          <p:cNvSpPr>
            <a:spLocks noGrp="1"/>
          </p:cNvSpPr>
          <p:nvPr>
            <p:ph type="sldNum" sz="quarter" idx="16"/>
          </p:nvPr>
        </p:nvSpPr>
        <p:spPr/>
        <p:txBody>
          <a:bodyPr/>
          <a:lstStyle/>
          <a:p>
            <a:fld id="{9E82CC3C-1DC0-4FDA-9590-6CC506AB67F8}" type="slidenum">
              <a:rPr lang="en-US" smtClean="0"/>
              <a:pPr/>
              <a:t>9</a:t>
            </a:fld>
            <a:endParaRPr lang="en-US" dirty="0"/>
          </a:p>
        </p:txBody>
      </p:sp>
      <p:sp>
        <p:nvSpPr>
          <p:cNvPr id="7" name="Flowchart: Alternate Process 6">
            <a:extLst>
              <a:ext uri="{FF2B5EF4-FFF2-40B4-BE49-F238E27FC236}">
                <a16:creationId xmlns:a16="http://schemas.microsoft.com/office/drawing/2014/main" id="{707F46C6-52CC-CBB3-1F99-A4AD8A1966E0}"/>
              </a:ext>
            </a:extLst>
          </p:cNvPr>
          <p:cNvSpPr/>
          <p:nvPr/>
        </p:nvSpPr>
        <p:spPr>
          <a:xfrm>
            <a:off x="5804815" y="714930"/>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Flowchart: Alternate Process 7">
            <a:extLst>
              <a:ext uri="{FF2B5EF4-FFF2-40B4-BE49-F238E27FC236}">
                <a16:creationId xmlns:a16="http://schemas.microsoft.com/office/drawing/2014/main" id="{52D6D2CB-F6FA-7DAC-5416-2F38300FE560}"/>
              </a:ext>
            </a:extLst>
          </p:cNvPr>
          <p:cNvSpPr/>
          <p:nvPr/>
        </p:nvSpPr>
        <p:spPr>
          <a:xfrm>
            <a:off x="5804817" y="1474266"/>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Flowchart: Alternate Process 8">
            <a:extLst>
              <a:ext uri="{FF2B5EF4-FFF2-40B4-BE49-F238E27FC236}">
                <a16:creationId xmlns:a16="http://schemas.microsoft.com/office/drawing/2014/main" id="{34F39B65-D7B4-F169-2D95-BFB26FA86DF2}"/>
              </a:ext>
            </a:extLst>
          </p:cNvPr>
          <p:cNvSpPr/>
          <p:nvPr/>
        </p:nvSpPr>
        <p:spPr>
          <a:xfrm>
            <a:off x="5804818" y="1964387"/>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Flowchart: Alternate Process 9">
            <a:extLst>
              <a:ext uri="{FF2B5EF4-FFF2-40B4-BE49-F238E27FC236}">
                <a16:creationId xmlns:a16="http://schemas.microsoft.com/office/drawing/2014/main" id="{62BF9EFC-190F-42B5-8D61-242890AA3C61}"/>
              </a:ext>
            </a:extLst>
          </p:cNvPr>
          <p:cNvSpPr/>
          <p:nvPr/>
        </p:nvSpPr>
        <p:spPr>
          <a:xfrm>
            <a:off x="5804815" y="2454508"/>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Flowchart: Alternate Process 10">
            <a:extLst>
              <a:ext uri="{FF2B5EF4-FFF2-40B4-BE49-F238E27FC236}">
                <a16:creationId xmlns:a16="http://schemas.microsoft.com/office/drawing/2014/main" id="{BF783C33-5E48-24FA-95D9-C49E476323BA}"/>
              </a:ext>
            </a:extLst>
          </p:cNvPr>
          <p:cNvSpPr/>
          <p:nvPr/>
        </p:nvSpPr>
        <p:spPr>
          <a:xfrm>
            <a:off x="5800004" y="2954184"/>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Flowchart: Alternate Process 11">
            <a:extLst>
              <a:ext uri="{FF2B5EF4-FFF2-40B4-BE49-F238E27FC236}">
                <a16:creationId xmlns:a16="http://schemas.microsoft.com/office/drawing/2014/main" id="{A35673DA-E782-47AA-EC22-8C1036C45D9B}"/>
              </a:ext>
            </a:extLst>
          </p:cNvPr>
          <p:cNvSpPr/>
          <p:nvPr/>
        </p:nvSpPr>
        <p:spPr>
          <a:xfrm>
            <a:off x="5800004" y="344430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lowchart: Alternate Process 12">
            <a:extLst>
              <a:ext uri="{FF2B5EF4-FFF2-40B4-BE49-F238E27FC236}">
                <a16:creationId xmlns:a16="http://schemas.microsoft.com/office/drawing/2014/main" id="{FE682E84-EC56-FE44-9655-345D83959484}"/>
              </a:ext>
            </a:extLst>
          </p:cNvPr>
          <p:cNvSpPr/>
          <p:nvPr/>
        </p:nvSpPr>
        <p:spPr>
          <a:xfrm>
            <a:off x="5800004" y="3943981"/>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lowchart: Alternate Process 13">
            <a:extLst>
              <a:ext uri="{FF2B5EF4-FFF2-40B4-BE49-F238E27FC236}">
                <a16:creationId xmlns:a16="http://schemas.microsoft.com/office/drawing/2014/main" id="{9F05288F-A475-8A77-B4DA-E97937ABB5AD}"/>
              </a:ext>
            </a:extLst>
          </p:cNvPr>
          <p:cNvSpPr/>
          <p:nvPr/>
        </p:nvSpPr>
        <p:spPr>
          <a:xfrm>
            <a:off x="5800004" y="4701555"/>
            <a:ext cx="1463040" cy="365760"/>
          </a:xfrm>
          <a:prstGeom prst="flowChartAlternateProcess">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Left Bracket 16">
            <a:extLst>
              <a:ext uri="{FF2B5EF4-FFF2-40B4-BE49-F238E27FC236}">
                <a16:creationId xmlns:a16="http://schemas.microsoft.com/office/drawing/2014/main" id="{84D2941A-AA3B-6531-22E4-2E17100C8A67}"/>
              </a:ext>
            </a:extLst>
          </p:cNvPr>
          <p:cNvSpPr/>
          <p:nvPr/>
        </p:nvSpPr>
        <p:spPr>
          <a:xfrm>
            <a:off x="5621868" y="1305834"/>
            <a:ext cx="863081" cy="3181499"/>
          </a:xfrm>
          <a:prstGeom prst="leftBracket">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lIns="91440" rtlCol="0" anchor="ctr"/>
          <a:lstStyle/>
          <a:p>
            <a:pPr algn="ctr"/>
            <a:endParaRPr lang="en-US" sz="2006"/>
          </a:p>
        </p:txBody>
      </p:sp>
      <p:sp>
        <p:nvSpPr>
          <p:cNvPr id="28" name="Title 1">
            <a:extLst>
              <a:ext uri="{FF2B5EF4-FFF2-40B4-BE49-F238E27FC236}">
                <a16:creationId xmlns:a16="http://schemas.microsoft.com/office/drawing/2014/main" id="{0F479EFF-36D1-1F8B-4725-F2E7F511CF20}"/>
              </a:ext>
            </a:extLst>
          </p:cNvPr>
          <p:cNvSpPr>
            <a:spLocks noGrp="1"/>
          </p:cNvSpPr>
          <p:nvPr>
            <p:ph type="title"/>
          </p:nvPr>
        </p:nvSpPr>
        <p:spPr>
          <a:xfrm>
            <a:off x="390525" y="273050"/>
            <a:ext cx="6838950" cy="277813"/>
          </a:xfrm>
        </p:spPr>
        <p:txBody>
          <a:bodyPr/>
          <a:lstStyle/>
          <a:p>
            <a:r>
              <a:rPr lang="de-DE" dirty="0"/>
              <a:t>Genetic </a:t>
            </a:r>
            <a:r>
              <a:rPr lang="de-DE" dirty="0" err="1"/>
              <a:t>Algorithms</a:t>
            </a:r>
            <a:r>
              <a:rPr lang="de-DE" dirty="0"/>
              <a:t> (GAs)</a:t>
            </a:r>
            <a:endParaRPr lang="en-US" dirty="0"/>
          </a:p>
        </p:txBody>
      </p:sp>
      <p:sp>
        <p:nvSpPr>
          <p:cNvPr id="29" name="Text Placeholder 2">
            <a:extLst>
              <a:ext uri="{FF2B5EF4-FFF2-40B4-BE49-F238E27FC236}">
                <a16:creationId xmlns:a16="http://schemas.microsoft.com/office/drawing/2014/main" id="{90172FA9-367C-A887-8197-E2BB1730E268}"/>
              </a:ext>
            </a:extLst>
          </p:cNvPr>
          <p:cNvSpPr>
            <a:spLocks noGrp="1"/>
          </p:cNvSpPr>
          <p:nvPr>
            <p:ph type="body" sz="quarter" idx="13"/>
          </p:nvPr>
        </p:nvSpPr>
        <p:spPr>
          <a:xfrm>
            <a:off x="390000" y="716406"/>
            <a:ext cx="6840000" cy="276225"/>
          </a:xfrm>
        </p:spPr>
        <p:txBody>
          <a:bodyPr/>
          <a:lstStyle/>
          <a:p>
            <a:r>
              <a:rPr lang="de-DE" b="1" dirty="0" err="1"/>
              <a:t>Introduction</a:t>
            </a:r>
            <a:endParaRPr lang="de-DE" b="1" dirty="0"/>
          </a:p>
        </p:txBody>
      </p:sp>
      <p:sp>
        <p:nvSpPr>
          <p:cNvPr id="30" name="TextBox 29">
            <a:extLst>
              <a:ext uri="{FF2B5EF4-FFF2-40B4-BE49-F238E27FC236}">
                <a16:creationId xmlns:a16="http://schemas.microsoft.com/office/drawing/2014/main" id="{4E380855-84B3-A38A-0BB9-22CC3EB36226}"/>
              </a:ext>
            </a:extLst>
          </p:cNvPr>
          <p:cNvSpPr txBox="1"/>
          <p:nvPr/>
        </p:nvSpPr>
        <p:spPr>
          <a:xfrm>
            <a:off x="5989291" y="824892"/>
            <a:ext cx="12022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t>Population Initialization </a:t>
            </a:r>
          </a:p>
          <a:p>
            <a:pPr>
              <a:lnSpc>
                <a:spcPct val="120000"/>
              </a:lnSpc>
              <a:spcBef>
                <a:spcPts val="625"/>
              </a:spcBef>
              <a:buClr>
                <a:schemeClr val="accent1"/>
              </a:buClr>
            </a:pPr>
            <a:endParaRPr lang="en-US" sz="1600" dirty="0"/>
          </a:p>
        </p:txBody>
      </p:sp>
      <p:sp>
        <p:nvSpPr>
          <p:cNvPr id="31" name="TextBox 30">
            <a:extLst>
              <a:ext uri="{FF2B5EF4-FFF2-40B4-BE49-F238E27FC236}">
                <a16:creationId xmlns:a16="http://schemas.microsoft.com/office/drawing/2014/main" id="{2E2A6D50-7712-287B-4957-9828F1466B32}"/>
              </a:ext>
            </a:extLst>
          </p:cNvPr>
          <p:cNvSpPr txBox="1"/>
          <p:nvPr/>
        </p:nvSpPr>
        <p:spPr>
          <a:xfrm>
            <a:off x="6258211" y="1583993"/>
            <a:ext cx="559319"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Simulation</a:t>
            </a:r>
            <a:endParaRPr lang="en-US" sz="800" b="1"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2" name="TextBox 31">
            <a:extLst>
              <a:ext uri="{FF2B5EF4-FFF2-40B4-BE49-F238E27FC236}">
                <a16:creationId xmlns:a16="http://schemas.microsoft.com/office/drawing/2014/main" id="{59A250D3-393D-E7FD-1EC9-FD287A6A4E92}"/>
              </a:ext>
            </a:extLst>
          </p:cNvPr>
          <p:cNvSpPr txBox="1"/>
          <p:nvPr/>
        </p:nvSpPr>
        <p:spPr>
          <a:xfrm>
            <a:off x="6053407" y="2062695"/>
            <a:ext cx="2294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Fitness Computation</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3" name="TextBox 32">
            <a:extLst>
              <a:ext uri="{FF2B5EF4-FFF2-40B4-BE49-F238E27FC236}">
                <a16:creationId xmlns:a16="http://schemas.microsoft.com/office/drawing/2014/main" id="{A0F33D0F-6A74-A5F8-72E6-AA31E9AC5D37}"/>
              </a:ext>
            </a:extLst>
          </p:cNvPr>
          <p:cNvSpPr txBox="1"/>
          <p:nvPr/>
        </p:nvSpPr>
        <p:spPr>
          <a:xfrm>
            <a:off x="5989291" y="2568605"/>
            <a:ext cx="2548467" cy="492955"/>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Selection of Survivors</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4" name="TextBox 33">
            <a:extLst>
              <a:ext uri="{FF2B5EF4-FFF2-40B4-BE49-F238E27FC236}">
                <a16:creationId xmlns:a16="http://schemas.microsoft.com/office/drawing/2014/main" id="{325FDF13-180E-88F1-955C-33008A5275AA}"/>
              </a:ext>
            </a:extLst>
          </p:cNvPr>
          <p:cNvSpPr txBox="1"/>
          <p:nvPr/>
        </p:nvSpPr>
        <p:spPr>
          <a:xfrm>
            <a:off x="5865039" y="3066969"/>
            <a:ext cx="2873923" cy="468333"/>
          </a:xfrm>
          <a:prstGeom prst="rect">
            <a:avLst/>
          </a:prstGeom>
          <a:noFill/>
        </p:spPr>
        <p:txBody>
          <a:bodyPr wrap="square" lIns="0" tIns="0" rIns="0" bIns="0" rtlCol="0">
            <a:spAutoFit/>
          </a:bodyPr>
          <a:lstStyle/>
          <a:p>
            <a:pPr defTabSz="914363" eaLnBrk="0" fontAlgn="base" hangingPunct="0">
              <a:spcBef>
                <a:spcPct val="0"/>
              </a:spcBef>
              <a:spcAft>
                <a:spcPct val="0"/>
              </a:spcAft>
            </a:pPr>
            <a:r>
              <a:rPr lang="en-US" altLang="en-US" sz="800" b="1" dirty="0">
                <a:latin typeface="Arial Unicode MS"/>
              </a:rPr>
              <a:t>Recombination (Crossover)</a:t>
            </a:r>
            <a:r>
              <a:rPr lang="en-US" altLang="en-US" sz="800" b="1" dirty="0"/>
              <a:t> </a:t>
            </a:r>
            <a:endParaRPr lang="en-US" altLang="en-US" sz="800" b="1" dirty="0">
              <a:latin typeface="Arial" panose="020B0604020202020204" pitchFamily="34" charset="0"/>
            </a:endParaRPr>
          </a:p>
          <a:p>
            <a:pPr>
              <a:lnSpc>
                <a:spcPct val="120000"/>
              </a:lnSpc>
              <a:spcBef>
                <a:spcPts val="625"/>
              </a:spcBef>
              <a:buClr>
                <a:schemeClr val="accent1"/>
              </a:buClr>
            </a:pPr>
            <a:endParaRPr lang="en-US" sz="1600" dirty="0"/>
          </a:p>
        </p:txBody>
      </p:sp>
      <p:sp>
        <p:nvSpPr>
          <p:cNvPr id="35" name="TextBox 34">
            <a:extLst>
              <a:ext uri="{FF2B5EF4-FFF2-40B4-BE49-F238E27FC236}">
                <a16:creationId xmlns:a16="http://schemas.microsoft.com/office/drawing/2014/main" id="{083E5F18-AE5E-85B5-44E1-0615865F4DA8}"/>
              </a:ext>
            </a:extLst>
          </p:cNvPr>
          <p:cNvSpPr txBox="1"/>
          <p:nvPr/>
        </p:nvSpPr>
        <p:spPr>
          <a:xfrm>
            <a:off x="6340281" y="3555968"/>
            <a:ext cx="1481667" cy="134139"/>
          </a:xfrm>
          <a:prstGeom prst="rect">
            <a:avLst/>
          </a:prstGeom>
          <a:noFill/>
        </p:spPr>
        <p:txBody>
          <a:bodyPr wrap="square" lIns="0" tIns="0" rIns="0" bIns="0" rtlCol="0">
            <a:spAutoFit/>
          </a:bodyPr>
          <a:lstStyle/>
          <a:p>
            <a:pPr>
              <a:lnSpc>
                <a:spcPct val="120000"/>
              </a:lnSpc>
              <a:spcBef>
                <a:spcPts val="625"/>
              </a:spcBef>
              <a:buClr>
                <a:schemeClr val="accent1"/>
              </a:buClr>
            </a:pPr>
            <a:r>
              <a:rPr lang="en-US" altLang="en-US" sz="800" b="1" dirty="0">
                <a:latin typeface="Arial Unicode MS"/>
              </a:rPr>
              <a:t>Mutation</a:t>
            </a:r>
            <a:endParaRPr lang="en-US" sz="800" b="1" dirty="0"/>
          </a:p>
        </p:txBody>
      </p:sp>
      <p:sp>
        <p:nvSpPr>
          <p:cNvPr id="36" name="TextBox 35">
            <a:extLst>
              <a:ext uri="{FF2B5EF4-FFF2-40B4-BE49-F238E27FC236}">
                <a16:creationId xmlns:a16="http://schemas.microsoft.com/office/drawing/2014/main" id="{CA408BF2-3E14-8B2E-5C3C-B9E889792A20}"/>
              </a:ext>
            </a:extLst>
          </p:cNvPr>
          <p:cNvSpPr txBox="1"/>
          <p:nvPr/>
        </p:nvSpPr>
        <p:spPr>
          <a:xfrm>
            <a:off x="6115036" y="4058045"/>
            <a:ext cx="2506500" cy="492955"/>
          </a:xfrm>
          <a:prstGeom prst="rect">
            <a:avLst/>
          </a:prstGeom>
          <a:noFill/>
        </p:spPr>
        <p:txBody>
          <a:bodyPr wrap="square" lIns="0" tIns="0" rIns="0" bIns="0" rtlCol="0">
            <a:spAutoFit/>
          </a:bodyPr>
          <a:lstStyle/>
          <a:p>
            <a:pPr>
              <a:lnSpc>
                <a:spcPct val="120000"/>
              </a:lnSpc>
              <a:spcBef>
                <a:spcPts val="625"/>
              </a:spcBef>
              <a:buClr>
                <a:schemeClr val="accent1"/>
              </a:buClr>
            </a:pPr>
            <a:r>
              <a:rPr lang="de-DE" sz="800" b="1" dirty="0"/>
              <a:t>Update Population</a:t>
            </a:r>
            <a:endParaRPr lang="en-US" sz="800" b="1" dirty="0"/>
          </a:p>
          <a:p>
            <a:pPr>
              <a:lnSpc>
                <a:spcPct val="120000"/>
              </a:lnSpc>
              <a:spcBef>
                <a:spcPts val="625"/>
              </a:spcBef>
              <a:buClr>
                <a:schemeClr val="accent1"/>
              </a:buClr>
            </a:pPr>
            <a:endParaRPr lang="en-US" sz="1600" dirty="0"/>
          </a:p>
        </p:txBody>
      </p:sp>
      <p:sp>
        <p:nvSpPr>
          <p:cNvPr id="37" name="TextBox 36">
            <a:extLst>
              <a:ext uri="{FF2B5EF4-FFF2-40B4-BE49-F238E27FC236}">
                <a16:creationId xmlns:a16="http://schemas.microsoft.com/office/drawing/2014/main" id="{64B92B77-5AF2-C0DE-FDB2-0E72A509E3A7}"/>
              </a:ext>
            </a:extLst>
          </p:cNvPr>
          <p:cNvSpPr txBox="1"/>
          <p:nvPr/>
        </p:nvSpPr>
        <p:spPr>
          <a:xfrm>
            <a:off x="5989290" y="4820994"/>
            <a:ext cx="3175000" cy="468333"/>
          </a:xfrm>
          <a:prstGeom prst="rect">
            <a:avLst/>
          </a:prstGeom>
          <a:noFill/>
        </p:spPr>
        <p:txBody>
          <a:bodyPr wrap="square" lIns="0" tIns="0" rIns="0" bIns="0" rtlCol="0">
            <a:spAutoFit/>
          </a:bodyPr>
          <a:lstStyle/>
          <a:p>
            <a:r>
              <a:rPr lang="de-DE" sz="800" b="1" dirty="0"/>
              <a:t>Return </a:t>
            </a:r>
            <a:r>
              <a:rPr lang="de-DE" sz="800" b="1" dirty="0" err="1"/>
              <a:t>the</a:t>
            </a:r>
            <a:r>
              <a:rPr lang="de-DE" sz="800" b="1" dirty="0"/>
              <a:t> Best </a:t>
            </a:r>
            <a:r>
              <a:rPr lang="de-DE" sz="800" b="1" dirty="0" err="1"/>
              <a:t>Result</a:t>
            </a:r>
            <a:r>
              <a:rPr lang="de-DE" sz="800" b="1" dirty="0"/>
              <a:t>/s</a:t>
            </a:r>
            <a:endParaRPr lang="en-US" sz="800" b="1" dirty="0"/>
          </a:p>
          <a:p>
            <a:pPr>
              <a:lnSpc>
                <a:spcPct val="120000"/>
              </a:lnSpc>
              <a:spcBef>
                <a:spcPts val="625"/>
              </a:spcBef>
              <a:buClr>
                <a:schemeClr val="accent1"/>
              </a:buClr>
            </a:pPr>
            <a:endParaRPr lang="en-US" sz="1600" dirty="0"/>
          </a:p>
        </p:txBody>
      </p:sp>
      <p:sp>
        <p:nvSpPr>
          <p:cNvPr id="38" name="TextBox 37">
            <a:extLst>
              <a:ext uri="{FF2B5EF4-FFF2-40B4-BE49-F238E27FC236}">
                <a16:creationId xmlns:a16="http://schemas.microsoft.com/office/drawing/2014/main" id="{1EE65E3F-A0C4-1FDD-6782-766497373955}"/>
              </a:ext>
            </a:extLst>
          </p:cNvPr>
          <p:cNvSpPr txBox="1"/>
          <p:nvPr/>
        </p:nvSpPr>
        <p:spPr>
          <a:xfrm>
            <a:off x="4267179" y="5653963"/>
            <a:ext cx="3982063" cy="637610"/>
          </a:xfrm>
          <a:prstGeom prst="rect">
            <a:avLst/>
          </a:prstGeom>
          <a:noFill/>
        </p:spPr>
        <p:txBody>
          <a:bodyPr wrap="square" lIns="0" tIns="0" rIns="0" bIns="0" rtlCol="0">
            <a:spAutoFit/>
          </a:bodyPr>
          <a:lstStyle/>
          <a:p>
            <a:pPr>
              <a:lnSpc>
                <a:spcPct val="120000"/>
              </a:lnSpc>
              <a:spcBef>
                <a:spcPts val="625"/>
              </a:spcBef>
              <a:buClr>
                <a:schemeClr val="accent1"/>
              </a:buClr>
            </a:pPr>
            <a:br>
              <a:rPr lang="en-US" sz="2000" dirty="0"/>
            </a:br>
            <a:endParaRPr lang="en-US" sz="1600" dirty="0"/>
          </a:p>
        </p:txBody>
      </p:sp>
      <p:sp>
        <p:nvSpPr>
          <p:cNvPr id="39" name="TextBox 38">
            <a:extLst>
              <a:ext uri="{FF2B5EF4-FFF2-40B4-BE49-F238E27FC236}">
                <a16:creationId xmlns:a16="http://schemas.microsoft.com/office/drawing/2014/main" id="{CF97B78B-0D31-306E-3916-2F003856E511}"/>
              </a:ext>
            </a:extLst>
          </p:cNvPr>
          <p:cNvSpPr txBox="1"/>
          <p:nvPr/>
        </p:nvSpPr>
        <p:spPr>
          <a:xfrm>
            <a:off x="419429" y="1323361"/>
            <a:ext cx="4986669" cy="4429418"/>
          </a:xfrm>
          <a:prstGeom prst="rect">
            <a:avLst/>
          </a:prstGeom>
          <a:noFill/>
        </p:spPr>
        <p:txBody>
          <a:bodyPr wrap="square" lIns="0" tIns="0" rIns="0" bIns="0" rtlCol="0">
            <a:spAutoFit/>
          </a:bodyPr>
          <a:lstStyle/>
          <a:p>
            <a:pPr marL="342886" indent="-342886">
              <a:lnSpc>
                <a:spcPct val="120000"/>
              </a:lnSpc>
              <a:spcBef>
                <a:spcPts val="625"/>
              </a:spcBef>
              <a:buClr>
                <a:schemeClr val="accent1"/>
              </a:buClr>
              <a:buFont typeface="Arial" panose="020B0604020202020204" pitchFamily="34" charset="0"/>
              <a:buChar char="•"/>
            </a:pPr>
            <a:r>
              <a:rPr lang="en-US" sz="1600" dirty="0"/>
              <a:t>mimic the natural selection process to find optimal solutions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Pioneered by John Holland’s work(1970s)</a:t>
            </a:r>
          </a:p>
          <a:p>
            <a:pPr marL="342886" indent="-342886">
              <a:lnSpc>
                <a:spcPct val="120000"/>
              </a:lnSpc>
              <a:spcBef>
                <a:spcPts val="625"/>
              </a:spcBef>
              <a:buClr>
                <a:schemeClr val="accent1"/>
              </a:buClr>
              <a:buFont typeface="Arial" panose="020B0604020202020204" pitchFamily="34" charset="0"/>
              <a:buChar char="•"/>
            </a:pPr>
            <a:endParaRPr lang="en-US" sz="1600" dirty="0"/>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represent potential solutions as chromosomes</a:t>
            </a:r>
          </a:p>
          <a:p>
            <a:pPr>
              <a:lnSpc>
                <a:spcPct val="120000"/>
              </a:lnSpc>
              <a:spcBef>
                <a:spcPts val="625"/>
              </a:spcBef>
              <a:buClr>
                <a:schemeClr val="accent1"/>
              </a:buClr>
            </a:pPr>
            <a:endParaRPr lang="en-US" sz="1600" dirty="0"/>
          </a:p>
          <a:p>
            <a:pPr marL="342886" indent="-342886">
              <a:lnSpc>
                <a:spcPct val="120000"/>
              </a:lnSpc>
              <a:spcBef>
                <a:spcPts val="625"/>
              </a:spcBef>
              <a:buClr>
                <a:schemeClr val="accent1"/>
              </a:buClr>
              <a:buFont typeface="Arial" panose="020B0604020202020204" pitchFamily="34" charset="0"/>
              <a:buChar char="•"/>
            </a:pPr>
            <a:r>
              <a:rPr lang="en-US" sz="1600" dirty="0"/>
              <a:t>evolve populations towards better solutions by applying genetic operators like recombination and mutation</a:t>
            </a:r>
            <a:br>
              <a:rPr lang="en-US" sz="1600" dirty="0"/>
            </a:br>
            <a:endParaRPr lang="en-US" sz="1600" dirty="0"/>
          </a:p>
          <a:p>
            <a:pPr marL="179381" indent="-179381">
              <a:lnSpc>
                <a:spcPct val="120000"/>
              </a:lnSpc>
              <a:spcBef>
                <a:spcPts val="625"/>
              </a:spcBef>
              <a:buClr>
                <a:schemeClr val="accent1"/>
              </a:buClr>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F9A8F2AB-4EC5-ECD3-6A36-04C92F68944C}"/>
              </a:ext>
            </a:extLst>
          </p:cNvPr>
          <p:cNvSpPr txBox="1"/>
          <p:nvPr/>
        </p:nvSpPr>
        <p:spPr>
          <a:xfrm>
            <a:off x="772952" y="2729186"/>
            <a:ext cx="5268097" cy="536750"/>
          </a:xfrm>
          <a:prstGeom prst="rect">
            <a:avLst/>
          </a:prstGeom>
          <a:noFill/>
        </p:spPr>
        <p:txBody>
          <a:bodyPr wrap="square" lIns="0" tIns="0" rIns="0" bIns="0" rtlCol="0">
            <a:spAutoFit/>
          </a:bodyPr>
          <a:lstStyle/>
          <a:p>
            <a:pPr>
              <a:lnSpc>
                <a:spcPct val="120000"/>
              </a:lnSpc>
              <a:spcBef>
                <a:spcPts val="625"/>
              </a:spcBef>
              <a:buClr>
                <a:schemeClr val="accent1"/>
              </a:buClr>
            </a:pPr>
            <a:r>
              <a:rPr lang="en-US" sz="1400" dirty="0"/>
              <a:t>"Adaptation in Natural and Artificial Systems"</a:t>
            </a:r>
            <a:endParaRPr lang="en-US" sz="1200" dirty="0"/>
          </a:p>
          <a:p>
            <a:pPr>
              <a:lnSpc>
                <a:spcPct val="120000"/>
              </a:lnSpc>
              <a:spcBef>
                <a:spcPts val="625"/>
              </a:spcBef>
              <a:buClr>
                <a:schemeClr val="accent1"/>
              </a:buClr>
            </a:pPr>
            <a:r>
              <a:rPr lang="en-US" sz="1200" dirty="0"/>
              <a:t>A. </a:t>
            </a:r>
            <a:r>
              <a:rPr lang="en-US" sz="1200" dirty="0" err="1"/>
              <a:t>Lambora</a:t>
            </a:r>
            <a:r>
              <a:rPr lang="en-US" sz="1200" dirty="0"/>
              <a:t> et al., 2019 </a:t>
            </a:r>
          </a:p>
        </p:txBody>
      </p:sp>
    </p:spTree>
    <p:extLst>
      <p:ext uri="{BB962C8B-B14F-4D97-AF65-F5344CB8AC3E}">
        <p14:creationId xmlns:p14="http://schemas.microsoft.com/office/powerpoint/2010/main" val="3244482262"/>
      </p:ext>
    </p:extLst>
  </p:cSld>
  <p:clrMapOvr>
    <a:masterClrMapping/>
  </p:clrMapOvr>
</p:sld>
</file>

<file path=ppt/theme/theme1.xml><?xml version="1.0" encoding="utf-8"?>
<a:theme xmlns:a="http://schemas.openxmlformats.org/drawingml/2006/main" name="Uni-Stuttgart">
  <a:themeElements>
    <a:clrScheme name="UNI COLOU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9388" indent="-179388">
          <a:lnSpc>
            <a:spcPct val="120000"/>
          </a:lnSpc>
          <a:spcBef>
            <a:spcPts val="625"/>
          </a:spcBef>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Master D_4zu3 Institute.pptx" id="{6D8385CB-4C80-44F7-9EEB-B1ABB9AEE3DE}" vid="{86874F3B-89F2-413F-BFDA-73C6E586928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Master D_4zu3 Institute</Template>
  <TotalTime>1409</TotalTime>
  <Words>3492</Words>
  <Application>Microsoft Office PowerPoint</Application>
  <PresentationFormat>Custom</PresentationFormat>
  <Paragraphs>428</Paragraphs>
  <Slides>30</Slides>
  <Notes>20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Arial Unicode MS</vt:lpstr>
      <vt:lpstr>JetBrains Mono</vt:lpstr>
      <vt:lpstr>Uni-Stuttgart</vt:lpstr>
      <vt:lpstr>PowerPoint Presentation</vt:lpstr>
      <vt:lpstr>Synthetic morphogen systems</vt:lpstr>
      <vt:lpstr>Computational model</vt:lpstr>
      <vt:lpstr>Protein Secretion Patterns</vt:lpstr>
      <vt:lpstr>Diffusion Patterns</vt:lpstr>
      <vt:lpstr>Simulation Results</vt:lpstr>
      <vt:lpstr>PowerPoint Presentation</vt:lpstr>
      <vt:lpstr>Genetic Algorithms for Pattern Formation</vt:lpstr>
      <vt:lpstr>Genetic Algorithms (GAs)</vt:lpstr>
      <vt:lpstr>Genetic Algorithms</vt:lpstr>
      <vt:lpstr>Genetic Algorithms</vt:lpstr>
      <vt:lpstr>Genetic Algorithms</vt:lpstr>
      <vt:lpstr>Genetic Algorithms</vt:lpstr>
      <vt:lpstr>Genetic Algorithms</vt:lpstr>
      <vt:lpstr>Genetic Algorithms</vt:lpstr>
      <vt:lpstr>Genetic Algorithms</vt:lpstr>
      <vt:lpstr>Testing Genetic Algorithm on a Two-Species System</vt:lpstr>
      <vt:lpstr>Challenges and Solutions</vt:lpstr>
      <vt:lpstr>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loqman samani</dc:creator>
  <cp:lastModifiedBy>loqman samani</cp:lastModifiedBy>
  <cp:revision>11</cp:revision>
  <dcterms:created xsi:type="dcterms:W3CDTF">2024-07-01T06:37:10Z</dcterms:created>
  <dcterms:modified xsi:type="dcterms:W3CDTF">2024-07-06T21:30:56Z</dcterms:modified>
</cp:coreProperties>
</file>